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80" r:id="rId4"/>
    <p:sldId id="286" r:id="rId5"/>
    <p:sldId id="283" r:id="rId6"/>
    <p:sldId id="284" r:id="rId7"/>
    <p:sldId id="285" r:id="rId8"/>
    <p:sldId id="281" r:id="rId9"/>
    <p:sldId id="282" r:id="rId10"/>
    <p:sldId id="258" r:id="rId11"/>
    <p:sldId id="257" r:id="rId12"/>
    <p:sldId id="259" r:id="rId13"/>
    <p:sldId id="260" r:id="rId14"/>
    <p:sldId id="275" r:id="rId15"/>
    <p:sldId id="261" r:id="rId16"/>
    <p:sldId id="277" r:id="rId17"/>
    <p:sldId id="278" r:id="rId18"/>
    <p:sldId id="262" r:id="rId19"/>
    <p:sldId id="279" r:id="rId20"/>
    <p:sldId id="266" r:id="rId21"/>
    <p:sldId id="263" r:id="rId22"/>
    <p:sldId id="264" r:id="rId23"/>
    <p:sldId id="265" r:id="rId24"/>
    <p:sldId id="267" r:id="rId25"/>
    <p:sldId id="268" r:id="rId26"/>
    <p:sldId id="269" r:id="rId27"/>
    <p:sldId id="270" r:id="rId28"/>
    <p:sldId id="271" r:id="rId29"/>
    <p:sldId id="272" r:id="rId30"/>
    <p:sldId id="273" r:id="rId31"/>
    <p:sldId id="274" r:id="rId32"/>
    <p:sldId id="276" r:id="rId33"/>
    <p:sldId id="28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2" autoAdjust="0"/>
    <p:restoredTop sz="94660"/>
  </p:normalViewPr>
  <p:slideViewPr>
    <p:cSldViewPr snapToGrid="0">
      <p:cViewPr>
        <p:scale>
          <a:sx n="123" d="100"/>
          <a:sy n="123" d="100"/>
        </p:scale>
        <p:origin x="-17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A58D97D-7DED-4066-AB05-14C4C8D42532}" type="datetimeFigureOut">
              <a:rPr lang="en-US" smtClean="0"/>
              <a:t>09-Jan-20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9377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58D97D-7DED-4066-AB05-14C4C8D42532}" type="datetimeFigureOut">
              <a:rPr lang="en-US" smtClean="0"/>
              <a:t>09-Jan-20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102643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58D97D-7DED-4066-AB05-14C4C8D42532}" type="datetimeFigureOut">
              <a:rPr lang="en-US" smtClean="0"/>
              <a:t>09-Jan-20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542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58D97D-7DED-4066-AB05-14C4C8D42532}" type="datetimeFigureOut">
              <a:rPr lang="en-US" smtClean="0"/>
              <a:t>09-Jan-20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273695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58D97D-7DED-4066-AB05-14C4C8D42532}" type="datetimeFigureOut">
              <a:rPr lang="en-US" smtClean="0"/>
              <a:t>09-Jan-20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84130-AF0A-4E9D-9AF0-4A196B512A7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5649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58D97D-7DED-4066-AB05-14C4C8D42532}" type="datetimeFigureOut">
              <a:rPr lang="en-US" smtClean="0"/>
              <a:t>09-Jan-20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1628711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58D97D-7DED-4066-AB05-14C4C8D42532}" type="datetimeFigureOut">
              <a:rPr lang="en-US" smtClean="0"/>
              <a:t>09-Jan-20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343628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58D97D-7DED-4066-AB05-14C4C8D42532}" type="datetimeFigureOut">
              <a:rPr lang="en-US" smtClean="0"/>
              <a:t>09-Jan-20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1634597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8D97D-7DED-4066-AB05-14C4C8D42532}" type="datetimeFigureOut">
              <a:rPr lang="en-US" smtClean="0"/>
              <a:t>09-Jan-20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3110700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58D97D-7DED-4066-AB05-14C4C8D42532}" type="datetimeFigureOut">
              <a:rPr lang="en-US" smtClean="0"/>
              <a:t>09-Jan-20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84130-AF0A-4E9D-9AF0-4A196B512A7A}" type="slidenum">
              <a:rPr lang="en-US" smtClean="0"/>
              <a:t>‹#›</a:t>
            </a:fld>
            <a:endParaRPr lang="en-US"/>
          </a:p>
        </p:txBody>
      </p:sp>
    </p:spTree>
    <p:extLst>
      <p:ext uri="{BB962C8B-B14F-4D97-AF65-F5344CB8AC3E}">
        <p14:creationId xmlns:p14="http://schemas.microsoft.com/office/powerpoint/2010/main" val="883114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58D97D-7DED-4066-AB05-14C4C8D42532}" type="datetimeFigureOut">
              <a:rPr lang="en-US" smtClean="0"/>
              <a:t>09-Jan-20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84130-AF0A-4E9D-9AF0-4A196B512A7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220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A58D97D-7DED-4066-AB05-14C4C8D42532}" type="datetimeFigureOut">
              <a:rPr lang="en-US" smtClean="0"/>
              <a:t>09-Jan-20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FB84130-AF0A-4E9D-9AF0-4A196B512A7A}"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0466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F5BD9D-0FF8-4DC5-8BC3-05B342803108}"/>
              </a:ext>
            </a:extLst>
          </p:cNvPr>
          <p:cNvSpPr>
            <a:spLocks noGrp="1"/>
          </p:cNvSpPr>
          <p:nvPr>
            <p:ph type="ctrTitle"/>
          </p:nvPr>
        </p:nvSpPr>
        <p:spPr/>
        <p:txBody>
          <a:bodyPr/>
          <a:lstStyle/>
          <a:p>
            <a:r>
              <a:rPr lang="en-US" dirty="0"/>
              <a:t>LIVE CONTROVERSIES UNDER GST</a:t>
            </a:r>
          </a:p>
        </p:txBody>
      </p:sp>
      <p:sp>
        <p:nvSpPr>
          <p:cNvPr id="3" name="Subtitle 2">
            <a:extLst>
              <a:ext uri="{FF2B5EF4-FFF2-40B4-BE49-F238E27FC236}">
                <a16:creationId xmlns:a16="http://schemas.microsoft.com/office/drawing/2014/main" xmlns="" id="{5B54D81D-C86A-4285-852E-A25BDFCBD9F5}"/>
              </a:ext>
            </a:extLst>
          </p:cNvPr>
          <p:cNvSpPr>
            <a:spLocks noGrp="1"/>
          </p:cNvSpPr>
          <p:nvPr>
            <p:ph type="subTitle" idx="1"/>
          </p:nvPr>
        </p:nvSpPr>
        <p:spPr/>
        <p:txBody>
          <a:bodyPr/>
          <a:lstStyle/>
          <a:p>
            <a:r>
              <a:rPr lang="en-US" dirty="0"/>
              <a:t>Adv. JK </a:t>
            </a:r>
            <a:r>
              <a:rPr lang="en-US" dirty="0" smtClean="0"/>
              <a:t>Mittal</a:t>
            </a:r>
          </a:p>
          <a:p>
            <a:r>
              <a:rPr lang="en-US" dirty="0" smtClean="0"/>
              <a:t>Ph. 011-22460171, 72, 76</a:t>
            </a:r>
          </a:p>
          <a:p>
            <a:r>
              <a:rPr lang="en-US" dirty="0" smtClean="0"/>
              <a:t>jkmittalgst@gmail.com</a:t>
            </a:r>
          </a:p>
          <a:p>
            <a:endParaRPr lang="en-US" dirty="0"/>
          </a:p>
        </p:txBody>
      </p:sp>
    </p:spTree>
    <p:extLst>
      <p:ext uri="{BB962C8B-B14F-4D97-AF65-F5344CB8AC3E}">
        <p14:creationId xmlns:p14="http://schemas.microsoft.com/office/powerpoint/2010/main" val="2309008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943789-9B21-4FA9-8A26-57D14A7245F4}"/>
              </a:ext>
            </a:extLst>
          </p:cNvPr>
          <p:cNvSpPr>
            <a:spLocks noGrp="1"/>
          </p:cNvSpPr>
          <p:nvPr>
            <p:ph type="title"/>
          </p:nvPr>
        </p:nvSpPr>
        <p:spPr/>
        <p:txBody>
          <a:bodyPr/>
          <a:lstStyle/>
          <a:p>
            <a:r>
              <a:rPr lang="en-US" dirty="0"/>
              <a:t>Interest: Section 50</a:t>
            </a:r>
          </a:p>
        </p:txBody>
      </p:sp>
      <p:sp>
        <p:nvSpPr>
          <p:cNvPr id="3" name="Content Placeholder 2">
            <a:extLst>
              <a:ext uri="{FF2B5EF4-FFF2-40B4-BE49-F238E27FC236}">
                <a16:creationId xmlns:a16="http://schemas.microsoft.com/office/drawing/2014/main" xmlns="" id="{BA8F0322-ED96-4570-8E00-5C6312B6CCF2}"/>
              </a:ext>
            </a:extLst>
          </p:cNvPr>
          <p:cNvSpPr>
            <a:spLocks noGrp="1"/>
          </p:cNvSpPr>
          <p:nvPr>
            <p:ph idx="1"/>
          </p:nvPr>
        </p:nvSpPr>
        <p:spPr>
          <a:xfrm>
            <a:off x="649357" y="1762539"/>
            <a:ext cx="11211339" cy="4890051"/>
          </a:xfrm>
        </p:spPr>
        <p:txBody>
          <a:bodyPr>
            <a:normAutofit fontScale="25000" lnSpcReduction="20000"/>
          </a:bodyPr>
          <a:lstStyle/>
          <a:p>
            <a:pPr algn="just">
              <a:buFont typeface="Wingdings" panose="05000000000000000000" pitchFamily="2" charset="2"/>
              <a:buChar char="q"/>
            </a:pPr>
            <a:r>
              <a:rPr lang="en-US" sz="8800" b="1" dirty="0"/>
              <a:t>Sec 50 “Interest on delayed payment of tax” </a:t>
            </a:r>
            <a:endParaRPr lang="en-US" sz="8800" dirty="0"/>
          </a:p>
          <a:p>
            <a:pPr algn="just"/>
            <a:r>
              <a:rPr lang="en-US" sz="8800" b="1" dirty="0"/>
              <a:t>(1) </a:t>
            </a:r>
            <a:r>
              <a:rPr lang="en-US" sz="8800" dirty="0"/>
              <a:t>Every person who is liable to pay tax in accordance with the provisions of this Act or the rules made thereunder, but fails to pay the tax or any part thereof to the Government within the period prescribed, shall for the period for which the tax or any part thereof remains unpaid, pay, on his own, interest at such rate, not exceeding eighteen per cent, as may be notified by the Government on the recommendations of the Council:</a:t>
            </a:r>
          </a:p>
          <a:p>
            <a:pPr algn="just"/>
            <a:r>
              <a:rPr lang="en-US" sz="8800" b="1" dirty="0"/>
              <a:t> [Provided </a:t>
            </a:r>
            <a:r>
              <a:rPr lang="en-US" sz="8800" b="1" i="1" dirty="0"/>
              <a:t>that the interest on tax payable in respect of supplies made during a tax period and declared in the return for the said period furnished after the due date in accordance with the provisions of section 39, except where such return is furnished after commencement of any proceedings under section 73 or section 74 in respect of the said period, shall be levied on that portion of the tax that is paid by debiting the electronic cash ledger.</a:t>
            </a:r>
            <a:r>
              <a:rPr lang="en-US" sz="8800" b="1" dirty="0"/>
              <a:t> ]</a:t>
            </a:r>
          </a:p>
          <a:p>
            <a:pPr algn="just"/>
            <a:r>
              <a:rPr lang="en-US" sz="8800" b="1" dirty="0"/>
              <a:t>(2) </a:t>
            </a:r>
            <a:r>
              <a:rPr lang="en-US" sz="8800" dirty="0"/>
              <a:t>The interest under sub-section (1) shall be calculated, in such manner as may be prescribed, from the day succeeding the day on which such tax was due to be paid.</a:t>
            </a:r>
          </a:p>
          <a:p>
            <a:pPr algn="just"/>
            <a:r>
              <a:rPr lang="en-US" sz="8800" b="1" dirty="0"/>
              <a:t>(3) </a:t>
            </a:r>
            <a:r>
              <a:rPr lang="en-US" sz="8800" dirty="0"/>
              <a:t>A taxable person who makes an undue or excess claim of input tax credit under sub-section (10) of section 42 or undue or excess reduction in output tax liability under sub-section (10) of section 43, shall pay interest on such undue or excess claim or on such undue or excess reduction, as the case may be, at such rate not exceeding twenty-four per cent, as may be notified by the Government on the recommendations of the Council.</a:t>
            </a:r>
          </a:p>
          <a:p>
            <a:pPr algn="just"/>
            <a:endParaRPr lang="en-US" dirty="0"/>
          </a:p>
        </p:txBody>
      </p:sp>
    </p:spTree>
    <p:extLst>
      <p:ext uri="{BB962C8B-B14F-4D97-AF65-F5344CB8AC3E}">
        <p14:creationId xmlns:p14="http://schemas.microsoft.com/office/powerpoint/2010/main" val="4283414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D5122A-33CD-4131-AF3E-52C3851F941C}"/>
              </a:ext>
            </a:extLst>
          </p:cNvPr>
          <p:cNvSpPr>
            <a:spLocks noGrp="1"/>
          </p:cNvSpPr>
          <p:nvPr>
            <p:ph type="title"/>
          </p:nvPr>
        </p:nvSpPr>
        <p:spPr/>
        <p:txBody>
          <a:bodyPr/>
          <a:lstStyle/>
          <a:p>
            <a:r>
              <a:rPr lang="en-US" dirty="0"/>
              <a:t>Interest: Section 50- High Court orders no coercive action	</a:t>
            </a:r>
          </a:p>
        </p:txBody>
      </p:sp>
      <p:sp>
        <p:nvSpPr>
          <p:cNvPr id="3" name="Content Placeholder 2">
            <a:extLst>
              <a:ext uri="{FF2B5EF4-FFF2-40B4-BE49-F238E27FC236}">
                <a16:creationId xmlns:a16="http://schemas.microsoft.com/office/drawing/2014/main" xmlns="" id="{DC2842DC-7B92-4C91-A9B6-E20FD3EAC10C}"/>
              </a:ext>
            </a:extLst>
          </p:cNvPr>
          <p:cNvSpPr>
            <a:spLocks noGrp="1"/>
          </p:cNvSpPr>
          <p:nvPr>
            <p:ph idx="1"/>
          </p:nvPr>
        </p:nvSpPr>
        <p:spPr/>
        <p:txBody>
          <a:bodyPr/>
          <a:lstStyle/>
          <a:p>
            <a:pPr algn="just">
              <a:buFont typeface="Wingdings" panose="05000000000000000000" pitchFamily="2" charset="2"/>
              <a:buChar char="q"/>
            </a:pPr>
            <a:r>
              <a:rPr lang="en-US" dirty="0"/>
              <a:t>In </a:t>
            </a:r>
            <a:r>
              <a:rPr lang="en-US" b="1" dirty="0"/>
              <a:t>Megha Engineering </a:t>
            </a:r>
            <a:r>
              <a:rPr lang="nn-NO" b="1" dirty="0"/>
              <a:t>[2019] 73 GST 787 (TELANGANA)</a:t>
            </a:r>
            <a:r>
              <a:rPr lang="en-US" b="1" dirty="0"/>
              <a:t> </a:t>
            </a:r>
            <a:r>
              <a:rPr lang="en-US" dirty="0"/>
              <a:t>The Hon’ble Telangana High Court held that interest is payable on gross liability.</a:t>
            </a:r>
          </a:p>
          <a:p>
            <a:pPr algn="just">
              <a:buFont typeface="Wingdings" panose="05000000000000000000" pitchFamily="2" charset="2"/>
              <a:buChar char="q"/>
            </a:pPr>
            <a:r>
              <a:rPr lang="en-US" dirty="0"/>
              <a:t>By order dated 20/08/2019 in the case of </a:t>
            </a:r>
            <a:r>
              <a:rPr lang="en-US" b="1" dirty="0"/>
              <a:t>Megha Engineering W.P.C 44517 of 2018</a:t>
            </a:r>
            <a:r>
              <a:rPr lang="en-US" dirty="0"/>
              <a:t>, The Hon’ble Telangana High Court accepted review petition against its previous decision dated 18/04/2019 and also ordered for taking of no coercive action.</a:t>
            </a:r>
          </a:p>
          <a:p>
            <a:pPr algn="just">
              <a:buFont typeface="Wingdings" panose="05000000000000000000" pitchFamily="2" charset="2"/>
              <a:buChar char="q"/>
            </a:pPr>
            <a:r>
              <a:rPr lang="en-US" dirty="0"/>
              <a:t>The Hon’ble Delhi High Court </a:t>
            </a:r>
            <a:r>
              <a:rPr lang="pt-BR" b="1" dirty="0"/>
              <a:t>[2019] 105 taxmann.com 354 (Delhi)</a:t>
            </a:r>
            <a:r>
              <a:rPr lang="en-US" dirty="0"/>
              <a:t> has allowed for interim stay in the matter of Landmark Lifestyle Cars Pvt. Ltd. by order dated 27/05/2019 has ordered for taking no coercive action for non payment of interest</a:t>
            </a:r>
          </a:p>
          <a:p>
            <a:pPr algn="just"/>
            <a:r>
              <a:rPr lang="en-US" dirty="0"/>
              <a:t> </a:t>
            </a:r>
          </a:p>
        </p:txBody>
      </p:sp>
    </p:spTree>
    <p:extLst>
      <p:ext uri="{BB962C8B-B14F-4D97-AF65-F5344CB8AC3E}">
        <p14:creationId xmlns:p14="http://schemas.microsoft.com/office/powerpoint/2010/main" val="723225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4F4689-4341-4CB2-8A66-814F860A8527}"/>
              </a:ext>
            </a:extLst>
          </p:cNvPr>
          <p:cNvSpPr>
            <a:spLocks noGrp="1"/>
          </p:cNvSpPr>
          <p:nvPr>
            <p:ph type="title"/>
          </p:nvPr>
        </p:nvSpPr>
        <p:spPr>
          <a:xfrm>
            <a:off x="1024127" y="585216"/>
            <a:ext cx="10478759" cy="1499616"/>
          </a:xfrm>
        </p:spPr>
        <p:txBody>
          <a:bodyPr/>
          <a:lstStyle/>
          <a:p>
            <a:r>
              <a:rPr lang="en-US" dirty="0"/>
              <a:t>Interest: Section 50-gst council observation</a:t>
            </a:r>
          </a:p>
        </p:txBody>
      </p:sp>
      <p:sp>
        <p:nvSpPr>
          <p:cNvPr id="3" name="Content Placeholder 2">
            <a:extLst>
              <a:ext uri="{FF2B5EF4-FFF2-40B4-BE49-F238E27FC236}">
                <a16:creationId xmlns:a16="http://schemas.microsoft.com/office/drawing/2014/main" xmlns="" id="{01CECC29-C335-40CD-86CD-F4789CBBF520}"/>
              </a:ext>
            </a:extLst>
          </p:cNvPr>
          <p:cNvSpPr>
            <a:spLocks noGrp="1"/>
          </p:cNvSpPr>
          <p:nvPr>
            <p:ph idx="1"/>
          </p:nvPr>
        </p:nvSpPr>
        <p:spPr>
          <a:xfrm>
            <a:off x="689114" y="2084832"/>
            <a:ext cx="11264348" cy="4023360"/>
          </a:xfrm>
        </p:spPr>
        <p:txBody>
          <a:bodyPr>
            <a:noAutofit/>
          </a:bodyPr>
          <a:lstStyle/>
          <a:p>
            <a:pPr algn="just">
              <a:buFont typeface="Wingdings" panose="05000000000000000000" pitchFamily="2" charset="2"/>
              <a:buChar char="q"/>
            </a:pPr>
            <a:r>
              <a:rPr lang="en-US" sz="2400" b="1" dirty="0"/>
              <a:t>Agenda for the 31</a:t>
            </a:r>
            <a:r>
              <a:rPr lang="en-US" sz="2400" b="1" baseline="30000" dirty="0"/>
              <a:t>st</a:t>
            </a:r>
            <a:r>
              <a:rPr lang="en-US" sz="2400" b="1" dirty="0"/>
              <a:t> Council meeting held on 22</a:t>
            </a:r>
            <a:r>
              <a:rPr lang="en-US" sz="2400" b="1" baseline="30000" dirty="0"/>
              <a:t>nd</a:t>
            </a:r>
            <a:r>
              <a:rPr lang="en-US" sz="2400" b="1" dirty="0"/>
              <a:t> December 2018, Page 227 of volume 1</a:t>
            </a:r>
            <a:r>
              <a:rPr lang="en-US" sz="2400" dirty="0"/>
              <a:t> </a:t>
            </a:r>
          </a:p>
          <a:p>
            <a:pPr algn="just"/>
            <a:r>
              <a:rPr lang="en-US" sz="2400" i="1" dirty="0"/>
              <a:t>“The law permits furnishing of a return without payment of full tax as self-assessed as per the said return but the said return would be regarded as an invalid return. The said return, however, would not be used for the purposes of matching of ITC and settlement of funds. Thus, although the law permits part payment of tax but no such facility has been yet made available on the common portal. This being the case, a registered person cannot even avail his eligible ITC as he cannot furnish his return unless he is in a position to deposit his entire tax liability as self-assessed by him. This inflexibility of the system increases the interest burden” </a:t>
            </a:r>
          </a:p>
          <a:p>
            <a:pPr algn="just">
              <a:buFont typeface="Wingdings" panose="05000000000000000000" pitchFamily="2" charset="2"/>
              <a:buChar char="q"/>
            </a:pPr>
            <a:r>
              <a:rPr lang="en-US" sz="2400" b="1" dirty="0"/>
              <a:t>Minutes of Meeting of the 31</a:t>
            </a:r>
            <a:r>
              <a:rPr lang="en-US" sz="2400" b="1" baseline="30000" dirty="0"/>
              <a:t>st</a:t>
            </a:r>
            <a:r>
              <a:rPr lang="en-US" sz="2400" b="1" dirty="0"/>
              <a:t> Council meeting held on 22</a:t>
            </a:r>
            <a:r>
              <a:rPr lang="en-US" sz="2400" b="1" baseline="30000" dirty="0"/>
              <a:t>nd</a:t>
            </a:r>
            <a:r>
              <a:rPr lang="en-US" sz="2400" b="1" dirty="0"/>
              <a:t> December 2018, Page 81</a:t>
            </a:r>
          </a:p>
          <a:p>
            <a:pPr algn="just"/>
            <a:r>
              <a:rPr lang="en-US" sz="2400" dirty="0"/>
              <a:t>Accepted in principle to impose interest on net liability as given in agenda item no. 7(XX).</a:t>
            </a:r>
          </a:p>
          <a:p>
            <a:pPr algn="just"/>
            <a:endParaRPr lang="en-US" sz="2400" dirty="0"/>
          </a:p>
        </p:txBody>
      </p:sp>
    </p:spTree>
    <p:extLst>
      <p:ext uri="{BB962C8B-B14F-4D97-AF65-F5344CB8AC3E}">
        <p14:creationId xmlns:p14="http://schemas.microsoft.com/office/powerpoint/2010/main" val="3530443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982D10-160F-4A0F-963C-568B54EA9AB4}"/>
              </a:ext>
            </a:extLst>
          </p:cNvPr>
          <p:cNvSpPr>
            <a:spLocks noGrp="1"/>
          </p:cNvSpPr>
          <p:nvPr>
            <p:ph type="title"/>
          </p:nvPr>
        </p:nvSpPr>
        <p:spPr>
          <a:xfrm>
            <a:off x="1024128" y="585216"/>
            <a:ext cx="10677542" cy="1499616"/>
          </a:xfrm>
        </p:spPr>
        <p:txBody>
          <a:bodyPr/>
          <a:lstStyle/>
          <a:p>
            <a:r>
              <a:rPr lang="en-US" dirty="0"/>
              <a:t>Interest: Section 50-retrospective applicability of amendment through proviso</a:t>
            </a:r>
          </a:p>
        </p:txBody>
      </p:sp>
      <p:sp>
        <p:nvSpPr>
          <p:cNvPr id="3" name="Content Placeholder 2">
            <a:extLst>
              <a:ext uri="{FF2B5EF4-FFF2-40B4-BE49-F238E27FC236}">
                <a16:creationId xmlns:a16="http://schemas.microsoft.com/office/drawing/2014/main" xmlns="" id="{DA2317B0-D48A-4B9E-9D44-FF1AFC549B0E}"/>
              </a:ext>
            </a:extLst>
          </p:cNvPr>
          <p:cNvSpPr>
            <a:spLocks noGrp="1"/>
          </p:cNvSpPr>
          <p:nvPr>
            <p:ph idx="1"/>
          </p:nvPr>
        </p:nvSpPr>
        <p:spPr>
          <a:xfrm>
            <a:off x="777107" y="2142081"/>
            <a:ext cx="11171583" cy="4541253"/>
          </a:xfrm>
        </p:spPr>
        <p:txBody>
          <a:bodyPr>
            <a:noAutofit/>
          </a:bodyPr>
          <a:lstStyle/>
          <a:p>
            <a:pPr algn="just">
              <a:buFont typeface="Wingdings" panose="05000000000000000000" pitchFamily="2" charset="2"/>
              <a:buChar char="q"/>
            </a:pPr>
            <a:r>
              <a:rPr lang="en-US" sz="2400" b="1" dirty="0"/>
              <a:t>Allied Motors (P.) Ltd. v. Commissioner of Income-tax, [1997] 224 ITR 677 (SC) (Supreme Court) (page 6 para 10)</a:t>
            </a:r>
          </a:p>
          <a:p>
            <a:pPr marL="0" indent="0" algn="just">
              <a:buNone/>
            </a:pPr>
            <a:r>
              <a:rPr lang="en-US" sz="2400" dirty="0"/>
              <a:t>A proviso was added to Section 43B of the Income-tax Act, 1961.  It was held that the proviso is curative in nature and hence given retrospective effect from inception. Purpose of proviso was remedy unintended consequences and to make the section workable.</a:t>
            </a:r>
          </a:p>
          <a:p>
            <a:pPr algn="just">
              <a:buFont typeface="Wingdings" panose="05000000000000000000" pitchFamily="2" charset="2"/>
              <a:buChar char="q"/>
            </a:pPr>
            <a:r>
              <a:rPr lang="en-US" sz="2400" b="1" dirty="0"/>
              <a:t>Commissioner of Income-tax, Kolkata v. Calcutta Export Company, [2018] 404 ITR 654 (SC), (Supreme Court) (page 8 para 27) </a:t>
            </a:r>
          </a:p>
          <a:p>
            <a:pPr marL="0" indent="0" algn="just">
              <a:buNone/>
            </a:pPr>
            <a:r>
              <a:rPr lang="en-US" sz="2400" dirty="0"/>
              <a:t>Finance Act 2010 inserted a proviso of section 40(a)(</a:t>
            </a:r>
            <a:r>
              <a:rPr lang="en-US" sz="2400" dirty="0" err="1"/>
              <a:t>ia</a:t>
            </a:r>
            <a:r>
              <a:rPr lang="en-US" sz="2400" dirty="0"/>
              <a:t>) it was held to be curative in nature and hence given retrospective effect from AY 2005-06.</a:t>
            </a:r>
          </a:p>
          <a:p>
            <a:pPr marL="0" indent="0" algn="just">
              <a:buNone/>
            </a:pPr>
            <a:endParaRPr lang="en-US" sz="2400" b="1" dirty="0"/>
          </a:p>
          <a:p>
            <a:pPr algn="just">
              <a:buFont typeface="Wingdings" panose="05000000000000000000" pitchFamily="2" charset="2"/>
              <a:buChar char="q"/>
            </a:pPr>
            <a:endParaRPr lang="en-US" sz="2400" dirty="0"/>
          </a:p>
          <a:p>
            <a:pPr marL="0" indent="0" algn="just">
              <a:buNone/>
            </a:pPr>
            <a:endParaRPr lang="en-US" sz="2400" dirty="0"/>
          </a:p>
          <a:p>
            <a:pPr algn="just"/>
            <a:endParaRPr lang="en-US" sz="2400" dirty="0"/>
          </a:p>
          <a:p>
            <a:pPr algn="just"/>
            <a:endParaRPr lang="en-US" sz="2400" dirty="0"/>
          </a:p>
        </p:txBody>
      </p:sp>
    </p:spTree>
    <p:extLst>
      <p:ext uri="{BB962C8B-B14F-4D97-AF65-F5344CB8AC3E}">
        <p14:creationId xmlns:p14="http://schemas.microsoft.com/office/powerpoint/2010/main" val="1602867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EABC36-5DBD-4ED7-914E-0B7CE681FE42}"/>
              </a:ext>
            </a:extLst>
          </p:cNvPr>
          <p:cNvSpPr>
            <a:spLocks noGrp="1"/>
          </p:cNvSpPr>
          <p:nvPr>
            <p:ph type="title"/>
          </p:nvPr>
        </p:nvSpPr>
        <p:spPr/>
        <p:txBody>
          <a:bodyPr/>
          <a:lstStyle/>
          <a:p>
            <a:r>
              <a:rPr lang="en-US" dirty="0"/>
              <a:t>General clauses act section 5</a:t>
            </a:r>
          </a:p>
        </p:txBody>
      </p:sp>
      <p:sp>
        <p:nvSpPr>
          <p:cNvPr id="3" name="Content Placeholder 2">
            <a:extLst>
              <a:ext uri="{FF2B5EF4-FFF2-40B4-BE49-F238E27FC236}">
                <a16:creationId xmlns:a16="http://schemas.microsoft.com/office/drawing/2014/main" xmlns="" id="{4ED466E5-CE54-408C-AA0A-55CEE1051AEC}"/>
              </a:ext>
            </a:extLst>
          </p:cNvPr>
          <p:cNvSpPr>
            <a:spLocks noGrp="1"/>
          </p:cNvSpPr>
          <p:nvPr>
            <p:ph idx="1"/>
          </p:nvPr>
        </p:nvSpPr>
        <p:spPr/>
        <p:txBody>
          <a:bodyPr>
            <a:normAutofit/>
          </a:bodyPr>
          <a:lstStyle/>
          <a:p>
            <a:pPr algn="just">
              <a:buFont typeface="Wingdings" panose="05000000000000000000" pitchFamily="2" charset="2"/>
              <a:buChar char="q"/>
            </a:pPr>
            <a:r>
              <a:rPr lang="en-US" sz="2800" b="1" dirty="0"/>
              <a:t>Section 5(1) of the General Clauses Act, Coming into Operation of Enactments</a:t>
            </a:r>
          </a:p>
          <a:p>
            <a:pPr marL="0" indent="0" algn="just">
              <a:buNone/>
            </a:pPr>
            <a:r>
              <a:rPr lang="en-US" sz="2800" b="1" dirty="0"/>
              <a:t>(1) </a:t>
            </a:r>
            <a:r>
              <a:rPr lang="en-US" sz="2800" dirty="0"/>
              <a:t>Where any Central Act is not expressed to come into operation on a particular day, then it shall come into operation on the day on which it receives the assent, --</a:t>
            </a:r>
          </a:p>
          <a:p>
            <a:pPr marL="0" indent="0" algn="just">
              <a:buNone/>
            </a:pPr>
            <a:r>
              <a:rPr lang="en-US" sz="2800" dirty="0"/>
              <a:t>(a) In the case of a Central Act made before the commencement of the Constitution, of the Governor-General, and</a:t>
            </a:r>
          </a:p>
          <a:p>
            <a:pPr marL="0" indent="0" algn="just">
              <a:buNone/>
            </a:pPr>
            <a:r>
              <a:rPr lang="en-US" sz="2800" dirty="0"/>
              <a:t>(b) In the case of an Act of Parliament, of the President.</a:t>
            </a:r>
          </a:p>
          <a:p>
            <a:pPr marL="0" indent="0" algn="just">
              <a:buNone/>
            </a:pPr>
            <a:endParaRPr lang="en-US" sz="2800" dirty="0"/>
          </a:p>
          <a:p>
            <a:pPr algn="just"/>
            <a:endParaRPr lang="en-US" sz="2800" dirty="0"/>
          </a:p>
          <a:p>
            <a:endParaRPr lang="en-US" sz="2400" dirty="0"/>
          </a:p>
        </p:txBody>
      </p:sp>
    </p:spTree>
    <p:extLst>
      <p:ext uri="{BB962C8B-B14F-4D97-AF65-F5344CB8AC3E}">
        <p14:creationId xmlns:p14="http://schemas.microsoft.com/office/powerpoint/2010/main" val="1192405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075C74-9735-4C5B-81D2-A242F0028EEC}"/>
              </a:ext>
            </a:extLst>
          </p:cNvPr>
          <p:cNvSpPr>
            <a:spLocks noGrp="1"/>
          </p:cNvSpPr>
          <p:nvPr>
            <p:ph type="title"/>
          </p:nvPr>
        </p:nvSpPr>
        <p:spPr>
          <a:xfrm>
            <a:off x="1024128" y="585216"/>
            <a:ext cx="10067942" cy="1499616"/>
          </a:xfrm>
        </p:spPr>
        <p:txBody>
          <a:bodyPr/>
          <a:lstStyle/>
          <a:p>
            <a:r>
              <a:rPr lang="en-US" dirty="0"/>
              <a:t>Transition-Whether Rule 121 is valid or not</a:t>
            </a:r>
          </a:p>
        </p:txBody>
      </p:sp>
      <p:sp>
        <p:nvSpPr>
          <p:cNvPr id="3" name="Content Placeholder 2">
            <a:extLst>
              <a:ext uri="{FF2B5EF4-FFF2-40B4-BE49-F238E27FC236}">
                <a16:creationId xmlns:a16="http://schemas.microsoft.com/office/drawing/2014/main" xmlns="" id="{A45C2AAE-FB67-455C-861E-9666A68D3A88}"/>
              </a:ext>
            </a:extLst>
          </p:cNvPr>
          <p:cNvSpPr>
            <a:spLocks noGrp="1"/>
          </p:cNvSpPr>
          <p:nvPr>
            <p:ph idx="1"/>
          </p:nvPr>
        </p:nvSpPr>
        <p:spPr>
          <a:xfrm>
            <a:off x="742122" y="1775793"/>
            <a:ext cx="11039061" cy="4293704"/>
          </a:xfrm>
        </p:spPr>
        <p:txBody>
          <a:bodyPr>
            <a:normAutofit/>
          </a:bodyPr>
          <a:lstStyle/>
          <a:p>
            <a:pPr algn="just">
              <a:buFont typeface="Wingdings" panose="05000000000000000000" pitchFamily="2" charset="2"/>
              <a:buChar char="q"/>
            </a:pPr>
            <a:r>
              <a:rPr lang="en-US" sz="3200" b="1" dirty="0"/>
              <a:t>R. 121:  Recovery of credit wrongly availed.</a:t>
            </a:r>
            <a:endParaRPr lang="en-US" sz="3200" dirty="0"/>
          </a:p>
          <a:p>
            <a:pPr algn="just"/>
            <a:r>
              <a:rPr lang="en-US" sz="3200" dirty="0"/>
              <a:t>The amount credited under sub-rule (3) of rule 117 may be verified and proceedings under section 73 or, as the case may be, section 74 shall be initiated in respect of any credit wrongly availed, whether wholly or partly.</a:t>
            </a:r>
          </a:p>
          <a:p>
            <a:pPr algn="just"/>
            <a:endParaRPr lang="en-US" sz="3200" dirty="0"/>
          </a:p>
          <a:p>
            <a:pPr algn="just"/>
            <a:endParaRPr lang="en-US" sz="3200" dirty="0"/>
          </a:p>
        </p:txBody>
      </p:sp>
    </p:spTree>
    <p:extLst>
      <p:ext uri="{BB962C8B-B14F-4D97-AF65-F5344CB8AC3E}">
        <p14:creationId xmlns:p14="http://schemas.microsoft.com/office/powerpoint/2010/main" val="3652489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9D109F-C987-41D5-B34B-61BEAF6B8604}"/>
              </a:ext>
            </a:extLst>
          </p:cNvPr>
          <p:cNvSpPr>
            <a:spLocks noGrp="1"/>
          </p:cNvSpPr>
          <p:nvPr>
            <p:ph type="title"/>
          </p:nvPr>
        </p:nvSpPr>
        <p:spPr/>
        <p:txBody>
          <a:bodyPr/>
          <a:lstStyle/>
          <a:p>
            <a:r>
              <a:rPr lang="en-US" dirty="0"/>
              <a:t>Transition</a:t>
            </a:r>
          </a:p>
        </p:txBody>
      </p:sp>
      <p:sp>
        <p:nvSpPr>
          <p:cNvPr id="3" name="Content Placeholder 2">
            <a:extLst>
              <a:ext uri="{FF2B5EF4-FFF2-40B4-BE49-F238E27FC236}">
                <a16:creationId xmlns:a16="http://schemas.microsoft.com/office/drawing/2014/main" xmlns="" id="{F57F6B4F-319F-4679-947D-4E106DF148FD}"/>
              </a:ext>
            </a:extLst>
          </p:cNvPr>
          <p:cNvSpPr>
            <a:spLocks noGrp="1"/>
          </p:cNvSpPr>
          <p:nvPr>
            <p:ph idx="1"/>
          </p:nvPr>
        </p:nvSpPr>
        <p:spPr>
          <a:xfrm>
            <a:off x="803612" y="1649895"/>
            <a:ext cx="10584776" cy="4023360"/>
          </a:xfrm>
        </p:spPr>
        <p:txBody>
          <a:bodyPr>
            <a:noAutofit/>
          </a:bodyPr>
          <a:lstStyle/>
          <a:p>
            <a:pPr algn="just">
              <a:buFont typeface="Wingdings" panose="05000000000000000000" pitchFamily="2" charset="2"/>
              <a:buChar char="q"/>
            </a:pPr>
            <a:r>
              <a:rPr lang="en-US" sz="2400" b="1" dirty="0"/>
              <a:t>R. 117:</a:t>
            </a:r>
            <a:r>
              <a:rPr lang="en-US" sz="2400" dirty="0"/>
              <a:t> </a:t>
            </a:r>
            <a:r>
              <a:rPr lang="en-US" sz="2400" b="1" dirty="0"/>
              <a:t>Tax or duty credit carried forward under any existing law or on goods held in stock on the appointed day</a:t>
            </a:r>
            <a:endParaRPr lang="en-US" sz="2400" dirty="0"/>
          </a:p>
          <a:p>
            <a:pPr algn="just"/>
            <a:r>
              <a:rPr lang="en-US" sz="2400" b="1" dirty="0"/>
              <a:t>(1)</a:t>
            </a:r>
            <a:r>
              <a:rPr lang="en-US" sz="2400" dirty="0"/>
              <a:t> Every registered person entitled to take credit of input tax under section 140 shall, within ninety days of the appointed day, submit a declaration electronically in </a:t>
            </a:r>
            <a:r>
              <a:rPr lang="en-US" sz="2400" b="1" dirty="0"/>
              <a:t>FORM GST TRAN-1</a:t>
            </a:r>
            <a:r>
              <a:rPr lang="en-US" sz="2400" dirty="0"/>
              <a:t>, duly signed, on the common portal specifying therein, separately, the amount of input tax credit of eligible duties and taxes, as defined in Explanation 2 to section 140, to which he is entitled under the provisions of the said section: </a:t>
            </a:r>
          </a:p>
          <a:p>
            <a:pPr algn="just"/>
            <a:r>
              <a:rPr lang="en-US" sz="2400" dirty="0"/>
              <a:t>Provided that the Commissioner may, on the recommendations of the Council, extend the period of ninety days by a further period not exceeding ninety days. </a:t>
            </a:r>
          </a:p>
          <a:p>
            <a:pPr algn="just"/>
            <a:r>
              <a:rPr lang="en-US" sz="2400" dirty="0"/>
              <a:t>Provided further that where the inputs have been received from an Export Oriented Unit or a unit located in Electronic Hardware Technology Park, the credit shall be allowed to the extent as provided in sub-rule (7) of rule 3 of the CENVAT Credit Rules, 2004.</a:t>
            </a:r>
          </a:p>
          <a:p>
            <a:endParaRPr lang="en-US" sz="2400" dirty="0"/>
          </a:p>
        </p:txBody>
      </p:sp>
    </p:spTree>
    <p:extLst>
      <p:ext uri="{BB962C8B-B14F-4D97-AF65-F5344CB8AC3E}">
        <p14:creationId xmlns:p14="http://schemas.microsoft.com/office/powerpoint/2010/main" val="1210433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46AD9C-D499-40F6-8E20-AEB84915D0B2}"/>
              </a:ext>
            </a:extLst>
          </p:cNvPr>
          <p:cNvSpPr>
            <a:spLocks noGrp="1"/>
          </p:cNvSpPr>
          <p:nvPr>
            <p:ph type="title"/>
          </p:nvPr>
        </p:nvSpPr>
        <p:spPr/>
        <p:txBody>
          <a:bodyPr/>
          <a:lstStyle/>
          <a:p>
            <a:r>
              <a:rPr lang="en-US" dirty="0"/>
              <a:t>Transition-WHETHER TIME Period under 117(1A) contrary to the law</a:t>
            </a:r>
          </a:p>
        </p:txBody>
      </p:sp>
      <p:sp>
        <p:nvSpPr>
          <p:cNvPr id="3" name="Content Placeholder 2">
            <a:extLst>
              <a:ext uri="{FF2B5EF4-FFF2-40B4-BE49-F238E27FC236}">
                <a16:creationId xmlns:a16="http://schemas.microsoft.com/office/drawing/2014/main" xmlns="" id="{CA75B70D-A85D-4FB1-BB5A-A0A339448BAC}"/>
              </a:ext>
            </a:extLst>
          </p:cNvPr>
          <p:cNvSpPr>
            <a:spLocks noGrp="1"/>
          </p:cNvSpPr>
          <p:nvPr>
            <p:ph idx="1"/>
          </p:nvPr>
        </p:nvSpPr>
        <p:spPr/>
        <p:txBody>
          <a:bodyPr>
            <a:normAutofit/>
          </a:bodyPr>
          <a:lstStyle/>
          <a:p>
            <a:pPr algn="just">
              <a:buFont typeface="Wingdings" panose="05000000000000000000" pitchFamily="2" charset="2"/>
              <a:buChar char="q"/>
            </a:pPr>
            <a:r>
              <a:rPr lang="en-US" sz="2400" b="1" dirty="0"/>
              <a:t>R. 117(1A): Tax or duty credit carried forward under any existing law or on goods held in stock on the appointed day.</a:t>
            </a:r>
          </a:p>
          <a:p>
            <a:pPr algn="just"/>
            <a:r>
              <a:rPr lang="en-US" sz="2400" b="1" dirty="0"/>
              <a:t>1A) </a:t>
            </a:r>
            <a:r>
              <a:rPr lang="en-US" sz="2400" dirty="0"/>
              <a:t>Notwithstanding anything contained in sub-rule (1), the Commissioner may, on the recommendations of the Council, extend the date for submitting the declaration electronically in </a:t>
            </a:r>
            <a:r>
              <a:rPr lang="en-US" sz="2400" b="1" dirty="0"/>
              <a:t>FORM GST TRAN-1 </a:t>
            </a:r>
            <a:r>
              <a:rPr lang="en-US" sz="2400" dirty="0"/>
              <a:t>by a further period not beyond [31st December, 2019]184, in respect of registered persons who could not submit the said declaration by the due date on account of technical difficulties on the common portal and in respect of whom the Council has made a recommendation for such extension.</a:t>
            </a:r>
          </a:p>
          <a:p>
            <a:pPr algn="just"/>
            <a:r>
              <a:rPr lang="en-US" sz="2400" i="1" dirty="0"/>
              <a:t>(Inserted vide </a:t>
            </a:r>
            <a:r>
              <a:rPr lang="en-US" sz="2400" i="1" dirty="0" err="1"/>
              <a:t>Notf</a:t>
            </a:r>
            <a:r>
              <a:rPr lang="en-US" sz="2400" i="1" dirty="0"/>
              <a:t> no. 48/2018-CT dt. 10.09.2018)</a:t>
            </a:r>
            <a:endParaRPr lang="en-US" sz="2400" dirty="0"/>
          </a:p>
        </p:txBody>
      </p:sp>
    </p:spTree>
    <p:extLst>
      <p:ext uri="{BB962C8B-B14F-4D97-AF65-F5344CB8AC3E}">
        <p14:creationId xmlns:p14="http://schemas.microsoft.com/office/powerpoint/2010/main" val="1292633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206336-6813-446D-A3F1-6F3DC6225B1B}"/>
              </a:ext>
            </a:extLst>
          </p:cNvPr>
          <p:cNvSpPr>
            <a:spLocks noGrp="1"/>
          </p:cNvSpPr>
          <p:nvPr>
            <p:ph type="title"/>
          </p:nvPr>
        </p:nvSpPr>
        <p:spPr/>
        <p:txBody>
          <a:bodyPr/>
          <a:lstStyle/>
          <a:p>
            <a:r>
              <a:rPr lang="en-US" dirty="0"/>
              <a:t>transition</a:t>
            </a:r>
          </a:p>
        </p:txBody>
      </p:sp>
      <p:sp>
        <p:nvSpPr>
          <p:cNvPr id="3" name="Content Placeholder 2">
            <a:extLst>
              <a:ext uri="{FF2B5EF4-FFF2-40B4-BE49-F238E27FC236}">
                <a16:creationId xmlns:a16="http://schemas.microsoft.com/office/drawing/2014/main" xmlns="" id="{F92FEF10-3003-41C3-A0CC-75A0ED8EF6BB}"/>
              </a:ext>
            </a:extLst>
          </p:cNvPr>
          <p:cNvSpPr>
            <a:spLocks noGrp="1"/>
          </p:cNvSpPr>
          <p:nvPr>
            <p:ph idx="1"/>
          </p:nvPr>
        </p:nvSpPr>
        <p:spPr>
          <a:xfrm>
            <a:off x="781879" y="1762539"/>
            <a:ext cx="11012556" cy="5605670"/>
          </a:xfrm>
        </p:spPr>
        <p:txBody>
          <a:bodyPr>
            <a:noAutofit/>
          </a:bodyPr>
          <a:lstStyle/>
          <a:p>
            <a:pPr algn="just">
              <a:buFont typeface="Wingdings" panose="05000000000000000000" pitchFamily="2" charset="2"/>
              <a:buChar char="q"/>
            </a:pPr>
            <a:r>
              <a:rPr lang="en-US" sz="2400" b="1" dirty="0"/>
              <a:t>R. 117:</a:t>
            </a:r>
            <a:r>
              <a:rPr lang="en-US" sz="2400" dirty="0"/>
              <a:t> </a:t>
            </a:r>
            <a:r>
              <a:rPr lang="en-US" sz="2400" b="1" dirty="0"/>
              <a:t>Tax or duty credit carried forward under any existing law or on goods held in stock on the appointed day.</a:t>
            </a:r>
            <a:endParaRPr lang="en-GB" sz="2400" dirty="0"/>
          </a:p>
          <a:p>
            <a:pPr algn="just"/>
            <a:r>
              <a:rPr lang="en-GB" sz="2400" b="1" dirty="0"/>
              <a:t>(3)</a:t>
            </a:r>
            <a:r>
              <a:rPr lang="en-GB" sz="2400" dirty="0"/>
              <a:t>The amount of credit specified in the application in </a:t>
            </a:r>
            <a:r>
              <a:rPr lang="en-GB" sz="2400" b="1" dirty="0"/>
              <a:t>FORM GST TRAN-1 </a:t>
            </a:r>
            <a:r>
              <a:rPr lang="en-GB" sz="2400" dirty="0"/>
              <a:t>shall be credited to the electronic credit ledger of the applicant maintained in </a:t>
            </a:r>
            <a:r>
              <a:rPr lang="en-GB" sz="2400" b="1" dirty="0"/>
              <a:t>FORM GST PMT-2 </a:t>
            </a:r>
            <a:r>
              <a:rPr lang="en-GB" sz="2400" dirty="0"/>
              <a:t>on the common portal.</a:t>
            </a:r>
          </a:p>
        </p:txBody>
      </p:sp>
    </p:spTree>
    <p:extLst>
      <p:ext uri="{BB962C8B-B14F-4D97-AF65-F5344CB8AC3E}">
        <p14:creationId xmlns:p14="http://schemas.microsoft.com/office/powerpoint/2010/main" val="1243527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845715-19DF-403F-A663-D388DB489293}"/>
              </a:ext>
            </a:extLst>
          </p:cNvPr>
          <p:cNvSpPr>
            <a:spLocks noGrp="1"/>
          </p:cNvSpPr>
          <p:nvPr>
            <p:ph type="title"/>
          </p:nvPr>
        </p:nvSpPr>
        <p:spPr/>
        <p:txBody>
          <a:bodyPr>
            <a:normAutofit fontScale="90000"/>
          </a:bodyPr>
          <a:lstStyle/>
          <a:p>
            <a:r>
              <a:rPr lang="en-US" dirty="0"/>
              <a:t>Transition- Whether the show cause notice for </a:t>
            </a:r>
            <a:r>
              <a:rPr lang="en-US" dirty="0" err="1"/>
              <a:t>tran</a:t>
            </a:r>
            <a:r>
              <a:rPr lang="en-US" dirty="0"/>
              <a:t> credit can be issued under sec 73/74?</a:t>
            </a:r>
          </a:p>
        </p:txBody>
      </p:sp>
      <p:sp>
        <p:nvSpPr>
          <p:cNvPr id="3" name="Content Placeholder 2">
            <a:extLst>
              <a:ext uri="{FF2B5EF4-FFF2-40B4-BE49-F238E27FC236}">
                <a16:creationId xmlns:a16="http://schemas.microsoft.com/office/drawing/2014/main" xmlns="" id="{34E9C765-81A9-4468-B45D-B774518F6E45}"/>
              </a:ext>
            </a:extLst>
          </p:cNvPr>
          <p:cNvSpPr>
            <a:spLocks noGrp="1"/>
          </p:cNvSpPr>
          <p:nvPr>
            <p:ph idx="1"/>
          </p:nvPr>
        </p:nvSpPr>
        <p:spPr/>
        <p:txBody>
          <a:bodyPr>
            <a:normAutofit fontScale="92500"/>
          </a:bodyPr>
          <a:lstStyle/>
          <a:p>
            <a:pPr algn="just">
              <a:buFont typeface="Wingdings" panose="05000000000000000000" pitchFamily="2" charset="2"/>
              <a:buChar char="q"/>
            </a:pPr>
            <a:r>
              <a:rPr lang="en-US" sz="2400" b="1" dirty="0"/>
              <a:t>Sec.  73: Determination of tax not paid or short paid or erroneously refunded or input tax credit wrongly availed or utilised for any reason other than fraud or any willful misstatement or suppression of facts.</a:t>
            </a:r>
          </a:p>
          <a:p>
            <a:pPr algn="just"/>
            <a:r>
              <a:rPr lang="en-US" sz="2400" b="1" dirty="0"/>
              <a:t>(</a:t>
            </a:r>
            <a:r>
              <a:rPr lang="en-US" sz="2400" b="1" i="1" dirty="0"/>
              <a:t>1</a:t>
            </a:r>
            <a:r>
              <a:rPr lang="en-US" sz="2400" b="1" dirty="0"/>
              <a:t>)</a:t>
            </a:r>
            <a:r>
              <a:rPr lang="en-US" sz="2400" dirty="0"/>
              <a:t> Where it appears to the proper officer that any tax has not been paid or short paid or erroneously refunded, or where input tax credit has been wrongly availed or utilised for any reason, other than the reason of fraud or any </a:t>
            </a:r>
            <a:r>
              <a:rPr lang="en-US" sz="2400" dirty="0" err="1"/>
              <a:t>wilful</a:t>
            </a:r>
            <a:r>
              <a:rPr lang="en-US" sz="2400" dirty="0"/>
              <a:t>-misstatement or suppression of facts to evade tax, he shall serve notice on the person chargeable with tax which has not been so paid or which has been so short paid or to whom the refund has erroneously been made, or who has wrongly availed or utilised input tax credit, requiring him to show cause as to why he should not pay the amount specified in the notice along with interest payable thereon under section 50 and a penalty leviable under the provisions of this Act or the rules made thereunder</a:t>
            </a:r>
          </a:p>
          <a:p>
            <a:endParaRPr lang="en-US" dirty="0"/>
          </a:p>
        </p:txBody>
      </p:sp>
    </p:spTree>
    <p:extLst>
      <p:ext uri="{BB962C8B-B14F-4D97-AF65-F5344CB8AC3E}">
        <p14:creationId xmlns:p14="http://schemas.microsoft.com/office/powerpoint/2010/main" val="3771855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a:t>
            </a:r>
            <a:endParaRPr lang="en-US" dirty="0"/>
          </a:p>
        </p:txBody>
      </p:sp>
      <p:sp>
        <p:nvSpPr>
          <p:cNvPr id="3" name="Content Placeholder 2"/>
          <p:cNvSpPr>
            <a:spLocks noGrp="1"/>
          </p:cNvSpPr>
          <p:nvPr>
            <p:ph idx="1"/>
          </p:nvPr>
        </p:nvSpPr>
        <p:spPr/>
        <p:txBody>
          <a:bodyPr>
            <a:normAutofit lnSpcReduction="10000"/>
          </a:bodyPr>
          <a:lstStyle/>
          <a:p>
            <a:r>
              <a:rPr lang="en-US" b="1" dirty="0"/>
              <a:t>RECENT LEGAL ISSUES RELATED TO GST</a:t>
            </a:r>
            <a:endParaRPr lang="en-US" dirty="0"/>
          </a:p>
          <a:p>
            <a:r>
              <a:rPr lang="en-US" dirty="0"/>
              <a:t> </a:t>
            </a:r>
          </a:p>
          <a:p>
            <a:pPr lvl="0"/>
            <a:r>
              <a:rPr lang="en-US" dirty="0"/>
              <a:t>Returns – Manual filing of returns especially TRAN forms, Revision of returns</a:t>
            </a:r>
          </a:p>
          <a:p>
            <a:pPr lvl="0"/>
            <a:r>
              <a:rPr lang="en-US" dirty="0"/>
              <a:t>Interest on Gross Liability</a:t>
            </a:r>
          </a:p>
          <a:p>
            <a:pPr lvl="0"/>
            <a:r>
              <a:rPr lang="en-US" dirty="0"/>
              <a:t>E way Bill related cases</a:t>
            </a:r>
          </a:p>
          <a:p>
            <a:pPr lvl="0"/>
            <a:r>
              <a:rPr lang="en-US" dirty="0"/>
              <a:t>How to deal with conflicting </a:t>
            </a:r>
            <a:r>
              <a:rPr lang="en-US" dirty="0" err="1"/>
              <a:t>judgements</a:t>
            </a:r>
            <a:r>
              <a:rPr lang="en-US" dirty="0"/>
              <a:t> in Advance Rulings</a:t>
            </a:r>
          </a:p>
          <a:p>
            <a:pPr lvl="0"/>
            <a:r>
              <a:rPr lang="en-US" dirty="0"/>
              <a:t>How to deal with Notices under GST</a:t>
            </a:r>
          </a:p>
          <a:p>
            <a:pPr lvl="0"/>
            <a:r>
              <a:rPr lang="en-US" dirty="0"/>
              <a:t>Relevance of Service Tax/ Excise Audits in GST Era</a:t>
            </a:r>
          </a:p>
          <a:p>
            <a:pPr lvl="0"/>
            <a:r>
              <a:rPr lang="en-US" dirty="0"/>
              <a:t>Other important cases</a:t>
            </a:r>
          </a:p>
          <a:p>
            <a:endParaRPr lang="en-US" dirty="0"/>
          </a:p>
        </p:txBody>
      </p:sp>
    </p:spTree>
    <p:extLst>
      <p:ext uri="{BB962C8B-B14F-4D97-AF65-F5344CB8AC3E}">
        <p14:creationId xmlns:p14="http://schemas.microsoft.com/office/powerpoint/2010/main" val="3479204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5E9990-A37B-4AEF-9B08-5E950F1E77DE}"/>
              </a:ext>
            </a:extLst>
          </p:cNvPr>
          <p:cNvSpPr>
            <a:spLocks noGrp="1"/>
          </p:cNvSpPr>
          <p:nvPr>
            <p:ph type="title"/>
          </p:nvPr>
        </p:nvSpPr>
        <p:spPr/>
        <p:txBody>
          <a:bodyPr/>
          <a:lstStyle/>
          <a:p>
            <a:r>
              <a:rPr lang="en-US" dirty="0"/>
              <a:t>TRANSITION-INPUT &amp; INPUT TAX</a:t>
            </a:r>
          </a:p>
        </p:txBody>
      </p:sp>
      <p:sp>
        <p:nvSpPr>
          <p:cNvPr id="3" name="Content Placeholder 2">
            <a:extLst>
              <a:ext uri="{FF2B5EF4-FFF2-40B4-BE49-F238E27FC236}">
                <a16:creationId xmlns:a16="http://schemas.microsoft.com/office/drawing/2014/main" xmlns="" id="{FEF88DC7-FD9F-4672-AD05-93A30EBFDD3A}"/>
              </a:ext>
            </a:extLst>
          </p:cNvPr>
          <p:cNvSpPr>
            <a:spLocks noGrp="1"/>
          </p:cNvSpPr>
          <p:nvPr>
            <p:ph idx="1"/>
          </p:nvPr>
        </p:nvSpPr>
        <p:spPr>
          <a:xfrm>
            <a:off x="834887" y="1550504"/>
            <a:ext cx="11211339" cy="4890052"/>
          </a:xfrm>
        </p:spPr>
        <p:txBody>
          <a:bodyPr>
            <a:noAutofit/>
          </a:bodyPr>
          <a:lstStyle/>
          <a:p>
            <a:pPr algn="just">
              <a:buFont typeface="Wingdings" panose="05000000000000000000" pitchFamily="2" charset="2"/>
              <a:buChar char="q"/>
            </a:pPr>
            <a:r>
              <a:rPr lang="en-US" sz="2100" b="1" dirty="0"/>
              <a:t>Sec 2 (62) :</a:t>
            </a:r>
            <a:r>
              <a:rPr lang="en-US" sz="2100" dirty="0"/>
              <a:t> </a:t>
            </a:r>
            <a:r>
              <a:rPr lang="en-US" sz="2100" b="1" dirty="0"/>
              <a:t>“input tax”</a:t>
            </a:r>
            <a:endParaRPr lang="en-US" sz="2100" dirty="0"/>
          </a:p>
          <a:p>
            <a:pPr algn="just"/>
            <a:r>
              <a:rPr lang="en-US" sz="2100" dirty="0"/>
              <a:t>“input tax” in relation to a registered person, means the central tax, State tax, integrated tax or Union territory tax charged on any supply of goods or services or both made to him and includes—</a:t>
            </a:r>
          </a:p>
          <a:p>
            <a:pPr algn="just"/>
            <a:r>
              <a:rPr lang="en-US" sz="2100" dirty="0"/>
              <a:t>(a) the integrated goods and services tax charged on import of goods;</a:t>
            </a:r>
          </a:p>
          <a:p>
            <a:pPr algn="just"/>
            <a:r>
              <a:rPr lang="en-US" sz="2100" dirty="0"/>
              <a:t>(b) the tax payable under the provisions of sub-sections (3) and (4) of section 9;</a:t>
            </a:r>
          </a:p>
          <a:p>
            <a:pPr algn="just"/>
            <a:r>
              <a:rPr lang="en-US" sz="2100" dirty="0"/>
              <a:t>(c) the tax payable under the provisions of sub-sections (3) and (4) of section 5 of the Integrated Goods and Services Tax Act;</a:t>
            </a:r>
          </a:p>
          <a:p>
            <a:pPr algn="just"/>
            <a:r>
              <a:rPr lang="en-US" sz="2100" dirty="0"/>
              <a:t>(d) the tax payable under the provisions of sub-sections (3) and (4) of section 9 of the respective State Goods and Services Tax Act; or </a:t>
            </a:r>
          </a:p>
          <a:p>
            <a:pPr algn="just"/>
            <a:r>
              <a:rPr lang="en-US" sz="2100" dirty="0"/>
              <a:t>(e) the tax payable under the provisions of sub-sections (3) and (4) of section 7 of the Union Territory Goods and Services Tax Act, but does not include the tax paid under the composition levy;</a:t>
            </a:r>
          </a:p>
          <a:p>
            <a:pPr algn="just">
              <a:buFont typeface="Wingdings" panose="05000000000000000000" pitchFamily="2" charset="2"/>
              <a:buChar char="q"/>
            </a:pPr>
            <a:r>
              <a:rPr lang="en-US" sz="2100" b="1" dirty="0"/>
              <a:t>Sec 2 (63) “input tax credit”</a:t>
            </a:r>
          </a:p>
          <a:p>
            <a:pPr algn="just"/>
            <a:r>
              <a:rPr lang="en-US" sz="2100" dirty="0"/>
              <a:t>“input tax credit” means the credit of input tax;</a:t>
            </a:r>
          </a:p>
          <a:p>
            <a:pPr algn="just"/>
            <a:endParaRPr lang="en-US" sz="2100" dirty="0"/>
          </a:p>
          <a:p>
            <a:pPr algn="just"/>
            <a:endParaRPr lang="en-US" sz="2100" dirty="0"/>
          </a:p>
          <a:p>
            <a:pPr algn="just"/>
            <a:endParaRPr lang="en-US" sz="2100" dirty="0"/>
          </a:p>
        </p:txBody>
      </p:sp>
    </p:spTree>
    <p:extLst>
      <p:ext uri="{BB962C8B-B14F-4D97-AF65-F5344CB8AC3E}">
        <p14:creationId xmlns:p14="http://schemas.microsoft.com/office/powerpoint/2010/main" val="1774622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9DB52C-5811-4190-96C8-1C45212A74EC}"/>
              </a:ext>
            </a:extLst>
          </p:cNvPr>
          <p:cNvSpPr>
            <a:spLocks noGrp="1"/>
          </p:cNvSpPr>
          <p:nvPr>
            <p:ph type="title"/>
          </p:nvPr>
        </p:nvSpPr>
        <p:spPr/>
        <p:txBody>
          <a:bodyPr/>
          <a:lstStyle/>
          <a:p>
            <a:r>
              <a:rPr lang="en-US" dirty="0"/>
              <a:t>Transition-</a:t>
            </a:r>
            <a:r>
              <a:rPr lang="en-US" dirty="0" err="1"/>
              <a:t>CENVaT</a:t>
            </a:r>
            <a:r>
              <a:rPr lang="en-US" dirty="0"/>
              <a:t> CREDIT VESTED RIGHT</a:t>
            </a:r>
          </a:p>
        </p:txBody>
      </p:sp>
      <p:sp>
        <p:nvSpPr>
          <p:cNvPr id="3" name="Content Placeholder 2">
            <a:extLst>
              <a:ext uri="{FF2B5EF4-FFF2-40B4-BE49-F238E27FC236}">
                <a16:creationId xmlns:a16="http://schemas.microsoft.com/office/drawing/2014/main" xmlns="" id="{1E7FE9E7-3709-4DE9-B322-D59CFF47F54D}"/>
              </a:ext>
            </a:extLst>
          </p:cNvPr>
          <p:cNvSpPr>
            <a:spLocks noGrp="1"/>
          </p:cNvSpPr>
          <p:nvPr>
            <p:ph idx="1"/>
          </p:nvPr>
        </p:nvSpPr>
        <p:spPr>
          <a:xfrm>
            <a:off x="1024128" y="1888435"/>
            <a:ext cx="10372742" cy="4023360"/>
          </a:xfrm>
        </p:spPr>
        <p:txBody>
          <a:bodyPr>
            <a:noAutofit/>
          </a:bodyPr>
          <a:lstStyle/>
          <a:p>
            <a:pPr algn="just">
              <a:buFont typeface="Wingdings" panose="05000000000000000000" pitchFamily="2" charset="2"/>
              <a:buChar char="q"/>
            </a:pPr>
            <a:r>
              <a:rPr lang="en-US" sz="2400" b="1" dirty="0"/>
              <a:t>Siddharth Enterprises versus The Nodal Officer, 2019 (29) GSTL 664 (</a:t>
            </a:r>
            <a:r>
              <a:rPr lang="en-US" sz="2400" b="1" dirty="0" err="1"/>
              <a:t>Guj</a:t>
            </a:r>
            <a:r>
              <a:rPr lang="en-US" sz="2400" b="1" dirty="0"/>
              <a:t>.) [Allowing of Transitional Credit]</a:t>
            </a:r>
            <a:endParaRPr lang="en-US" sz="2400" dirty="0"/>
          </a:p>
          <a:p>
            <a:pPr algn="just"/>
            <a:r>
              <a:rPr lang="en-US" sz="2400" dirty="0"/>
              <a:t>The High Court in para 23 held that, “</a:t>
            </a:r>
            <a:r>
              <a:rPr lang="en-US" sz="2400" i="1" dirty="0"/>
              <a:t>The entitlement of credit of eligible duties on the purchases made in the pre-GST regime as per the then existing </a:t>
            </a:r>
            <a:r>
              <a:rPr lang="en-US" sz="2400" i="1" dirty="0" err="1"/>
              <a:t>Cenvat</a:t>
            </a:r>
            <a:r>
              <a:rPr lang="en-US" sz="2400" i="1" dirty="0"/>
              <a:t> credit rules is a vested right and, therefore, it cannot be taken away by virtue of Rule 117 of the Central GST Rules</a:t>
            </a:r>
            <a:r>
              <a:rPr lang="en-US" sz="2400" dirty="0"/>
              <a:t> </a:t>
            </a:r>
          </a:p>
          <a:p>
            <a:pPr algn="just"/>
            <a:r>
              <a:rPr lang="en-US" sz="2400" dirty="0"/>
              <a:t>right so acquired have been saved under section 174 (2) (c) of the CGST Act, 2017 and held as under: </a:t>
            </a:r>
          </a:p>
          <a:p>
            <a:pPr algn="just"/>
            <a:r>
              <a:rPr lang="en-US" sz="2400" i="1" dirty="0"/>
              <a:t>“The right to carry forward credit is a right or privilege, acquired and accrued under the repealed Central Excise Act, 1944 (1 of 1944) and it has been saved under Section 174(2)(c) of the CGST Act, 2017 and, therefore, it cannot be allowed to lapse under Rule 117 </a:t>
            </a:r>
            <a:endParaRPr lang="en-US" sz="2400" dirty="0"/>
          </a:p>
          <a:p>
            <a:pPr algn="just"/>
            <a:endParaRPr lang="en-US" sz="2400" dirty="0"/>
          </a:p>
        </p:txBody>
      </p:sp>
    </p:spTree>
    <p:extLst>
      <p:ext uri="{BB962C8B-B14F-4D97-AF65-F5344CB8AC3E}">
        <p14:creationId xmlns:p14="http://schemas.microsoft.com/office/powerpoint/2010/main" val="4142186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89B1F6-1A1B-420E-84CD-2651D8BD96E6}"/>
              </a:ext>
            </a:extLst>
          </p:cNvPr>
          <p:cNvSpPr>
            <a:spLocks noGrp="1"/>
          </p:cNvSpPr>
          <p:nvPr>
            <p:ph type="title"/>
          </p:nvPr>
        </p:nvSpPr>
        <p:spPr/>
        <p:txBody>
          <a:bodyPr/>
          <a:lstStyle/>
          <a:p>
            <a:r>
              <a:rPr lang="en-US" dirty="0"/>
              <a:t>Transition	</a:t>
            </a:r>
          </a:p>
        </p:txBody>
      </p:sp>
      <p:sp>
        <p:nvSpPr>
          <p:cNvPr id="3" name="Content Placeholder 2">
            <a:extLst>
              <a:ext uri="{FF2B5EF4-FFF2-40B4-BE49-F238E27FC236}">
                <a16:creationId xmlns:a16="http://schemas.microsoft.com/office/drawing/2014/main" xmlns="" id="{FA5BD9A0-EA6B-4BF0-A400-F3E401A241EA}"/>
              </a:ext>
            </a:extLst>
          </p:cNvPr>
          <p:cNvSpPr>
            <a:spLocks noGrp="1"/>
          </p:cNvSpPr>
          <p:nvPr>
            <p:ph idx="1"/>
          </p:nvPr>
        </p:nvSpPr>
        <p:spPr/>
        <p:txBody>
          <a:bodyPr/>
          <a:lstStyle/>
          <a:p>
            <a:pPr algn="just">
              <a:buFont typeface="Wingdings" panose="05000000000000000000" pitchFamily="2" charset="2"/>
              <a:buChar char="q"/>
            </a:pPr>
            <a:r>
              <a:rPr lang="en-US" b="1" dirty="0" err="1"/>
              <a:t>Adfert</a:t>
            </a:r>
            <a:r>
              <a:rPr lang="en-US" b="1" dirty="0"/>
              <a:t> Technologies Pvt. Ltd. versus UOI, CWP No. 30949 of 2018, dated 04.11.2019 (P&amp;H)</a:t>
            </a:r>
            <a:r>
              <a:rPr lang="en-US" dirty="0"/>
              <a:t> </a:t>
            </a:r>
            <a:r>
              <a:rPr lang="en-US" b="1" dirty="0"/>
              <a:t>[The due date given in R 117 /117(1A) of CGST Rules, 2017 is procedural in nature)</a:t>
            </a:r>
            <a:endParaRPr lang="en-US" dirty="0"/>
          </a:p>
          <a:p>
            <a:pPr algn="just"/>
            <a:r>
              <a:rPr lang="en-US" i="1" dirty="0"/>
              <a:t>“</a:t>
            </a:r>
            <a:r>
              <a:rPr lang="en-US" dirty="0"/>
              <a:t>we find ourselves in consonance with the argument of petitioners that unutilized credit arising on account of duty/tax paid under erstwhile acts is vested right which cannot be taken away on procedural or technical grounds”</a:t>
            </a:r>
          </a:p>
          <a:p>
            <a:pPr algn="just">
              <a:buFont typeface="Wingdings" panose="05000000000000000000" pitchFamily="2" charset="2"/>
              <a:buChar char="q"/>
            </a:pPr>
            <a:r>
              <a:rPr lang="en-US" b="1" dirty="0" err="1"/>
              <a:t>Willowood</a:t>
            </a:r>
            <a:r>
              <a:rPr lang="en-US" b="1" dirty="0"/>
              <a:t> Chemicals Pvt. Ltd. vs UOI 2018 (19) GSTL 228 (</a:t>
            </a:r>
            <a:r>
              <a:rPr lang="en-US" b="1" dirty="0" err="1"/>
              <a:t>Guj</a:t>
            </a:r>
            <a:r>
              <a:rPr lang="en-US" b="1" dirty="0"/>
              <a:t>.)</a:t>
            </a:r>
            <a:r>
              <a:rPr lang="en-US" dirty="0"/>
              <a:t> </a:t>
            </a:r>
            <a:r>
              <a:rPr lang="en-US" b="1" dirty="0"/>
              <a:t>[Non-filing of TRAN-1 due to technical glitches]</a:t>
            </a:r>
          </a:p>
          <a:p>
            <a:pPr algn="just"/>
            <a:r>
              <a:rPr lang="en-US" dirty="0"/>
              <a:t>The High Court in para 24 of the judgement has held that time limit prescribed under R 117(1) applies to all cases of transitional credit under section 140 of the Act and such prescription of time limit is neither without authority nor unreasonable. </a:t>
            </a:r>
          </a:p>
        </p:txBody>
      </p:sp>
    </p:spTree>
    <p:extLst>
      <p:ext uri="{BB962C8B-B14F-4D97-AF65-F5344CB8AC3E}">
        <p14:creationId xmlns:p14="http://schemas.microsoft.com/office/powerpoint/2010/main" val="373036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DD71EA-8106-48D0-9C07-AD1FE2DE0FBC}"/>
              </a:ext>
            </a:extLst>
          </p:cNvPr>
          <p:cNvSpPr>
            <a:spLocks noGrp="1"/>
          </p:cNvSpPr>
          <p:nvPr>
            <p:ph type="title"/>
          </p:nvPr>
        </p:nvSpPr>
        <p:spPr>
          <a:xfrm>
            <a:off x="1024129" y="382193"/>
            <a:ext cx="9720072" cy="1499616"/>
          </a:xfrm>
        </p:spPr>
        <p:txBody>
          <a:bodyPr>
            <a:normAutofit fontScale="90000"/>
          </a:bodyPr>
          <a:lstStyle/>
          <a:p>
            <a:r>
              <a:rPr lang="en-US" dirty="0"/>
              <a:t>Registration- WHAT IS THE MEANING OF FROM WHERE THE SUPPLIER MAKES A TAXABLE SUPPLY?</a:t>
            </a:r>
          </a:p>
        </p:txBody>
      </p:sp>
      <p:sp>
        <p:nvSpPr>
          <p:cNvPr id="3" name="Content Placeholder 2">
            <a:extLst>
              <a:ext uri="{FF2B5EF4-FFF2-40B4-BE49-F238E27FC236}">
                <a16:creationId xmlns:a16="http://schemas.microsoft.com/office/drawing/2014/main" xmlns="" id="{364672C2-4181-4D36-BDFF-2905E8FD604A}"/>
              </a:ext>
            </a:extLst>
          </p:cNvPr>
          <p:cNvSpPr>
            <a:spLocks noGrp="1"/>
          </p:cNvSpPr>
          <p:nvPr>
            <p:ph idx="1"/>
          </p:nvPr>
        </p:nvSpPr>
        <p:spPr>
          <a:xfrm>
            <a:off x="1024128" y="1881809"/>
            <a:ext cx="9720073" cy="4427551"/>
          </a:xfrm>
        </p:spPr>
        <p:txBody>
          <a:bodyPr>
            <a:normAutofit lnSpcReduction="10000"/>
          </a:bodyPr>
          <a:lstStyle/>
          <a:p>
            <a:pPr algn="just">
              <a:buFont typeface="Wingdings" panose="05000000000000000000" pitchFamily="2" charset="2"/>
              <a:buChar char="q"/>
            </a:pPr>
            <a:r>
              <a:rPr lang="en-US" b="1" dirty="0"/>
              <a:t>Sec 22: Persons liable for Registration </a:t>
            </a:r>
            <a:endParaRPr lang="en-US" b="1" i="1" dirty="0"/>
          </a:p>
          <a:p>
            <a:pPr algn="just"/>
            <a:r>
              <a:rPr lang="en-US" b="1" i="1" dirty="0"/>
              <a:t>1</a:t>
            </a:r>
            <a:r>
              <a:rPr lang="en-US" b="1" dirty="0"/>
              <a:t>)</a:t>
            </a:r>
            <a:r>
              <a:rPr lang="en-US" dirty="0"/>
              <a:t> Every supplier shall be liable to be registered under this Act in the State or Union territory, other than special category States, from where he makes a taxable supply of goods or services or both, if his aggregate turnover in a financial year exceeds twenty lakh rupees:</a:t>
            </a:r>
          </a:p>
          <a:p>
            <a:pPr algn="just"/>
            <a:r>
              <a:rPr lang="en-US" dirty="0"/>
              <a:t>Provided that where such person makes taxable supplies of goods or services or both from any of the special category States, he shall be liable to be registered if his aggregate turnover in a financial year exceeds ten lakh rupees. </a:t>
            </a:r>
          </a:p>
          <a:p>
            <a:pPr algn="just"/>
            <a:r>
              <a:rPr lang="en-US" dirty="0"/>
              <a:t>“Provided further that the Government may, at the request of a special category State and on the recommendations of the Council, enhance the aggregate turnover referred to in the first</a:t>
            </a:r>
          </a:p>
          <a:p>
            <a:pPr algn="just"/>
            <a:r>
              <a:rPr lang="en-US" dirty="0"/>
              <a:t>proviso from ten lakh rupees to such amount, not exceeding twenty lakh rupees and subject to such conditions and limitations, as may be so notified.";</a:t>
            </a:r>
          </a:p>
        </p:txBody>
      </p:sp>
    </p:spTree>
    <p:extLst>
      <p:ext uri="{BB962C8B-B14F-4D97-AF65-F5344CB8AC3E}">
        <p14:creationId xmlns:p14="http://schemas.microsoft.com/office/powerpoint/2010/main" val="14481050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A88961-A92F-4067-99B1-DC44A3C3A22C}"/>
              </a:ext>
            </a:extLst>
          </p:cNvPr>
          <p:cNvSpPr>
            <a:spLocks noGrp="1"/>
          </p:cNvSpPr>
          <p:nvPr>
            <p:ph type="title"/>
          </p:nvPr>
        </p:nvSpPr>
        <p:spPr>
          <a:xfrm>
            <a:off x="848139" y="463826"/>
            <a:ext cx="10628243" cy="1687267"/>
          </a:xfrm>
        </p:spPr>
        <p:txBody>
          <a:bodyPr>
            <a:normAutofit fontScale="90000"/>
          </a:bodyPr>
          <a:lstStyle/>
          <a:p>
            <a:r>
              <a:rPr lang="en-US" dirty="0"/>
              <a:t>REGISTRATION- WHETTHER SUPPLIER REGISTERED UNDER SEC. 22(1) is required to register under Sec. 24	?</a:t>
            </a:r>
          </a:p>
        </p:txBody>
      </p:sp>
      <p:sp>
        <p:nvSpPr>
          <p:cNvPr id="3" name="Content Placeholder 2">
            <a:extLst>
              <a:ext uri="{FF2B5EF4-FFF2-40B4-BE49-F238E27FC236}">
                <a16:creationId xmlns:a16="http://schemas.microsoft.com/office/drawing/2014/main" xmlns="" id="{1D35A589-7097-46A5-8CA0-D746CE8A7E60}"/>
              </a:ext>
            </a:extLst>
          </p:cNvPr>
          <p:cNvSpPr>
            <a:spLocks noGrp="1"/>
          </p:cNvSpPr>
          <p:nvPr>
            <p:ph idx="1"/>
          </p:nvPr>
        </p:nvSpPr>
        <p:spPr>
          <a:xfrm>
            <a:off x="715618" y="1833041"/>
            <a:ext cx="11118574" cy="5234609"/>
          </a:xfrm>
        </p:spPr>
        <p:txBody>
          <a:bodyPr>
            <a:noAutofit/>
          </a:bodyPr>
          <a:lstStyle/>
          <a:p>
            <a:pPr algn="just">
              <a:buFont typeface="Wingdings" panose="05000000000000000000" pitchFamily="2" charset="2"/>
              <a:buChar char="q"/>
            </a:pPr>
            <a:r>
              <a:rPr lang="en-US" sz="2100" b="1" dirty="0"/>
              <a:t>Sec 24: Compulsory Registration in certain cases</a:t>
            </a:r>
          </a:p>
          <a:p>
            <a:pPr algn="just"/>
            <a:r>
              <a:rPr lang="en-US" sz="2100" dirty="0"/>
              <a:t>Notwithstanding anything contained in sub-section (1) of section 22, the following categories of persons shall be required to be registered under this Act,––</a:t>
            </a:r>
          </a:p>
          <a:p>
            <a:pPr algn="just"/>
            <a:r>
              <a:rPr lang="en-US" sz="2100" dirty="0"/>
              <a:t>(</a:t>
            </a:r>
            <a:r>
              <a:rPr lang="en-US" sz="2100" dirty="0" err="1"/>
              <a:t>i</a:t>
            </a:r>
            <a:r>
              <a:rPr lang="en-US" sz="2100" dirty="0"/>
              <a:t>) persons making any inter-State taxable supply; (ii) casual taxable persons making taxable supply; (iii) persons who are required to pay tax under reverse charge; (iv) person who are required to pay tax under sub-section (5) of section 9; (v) non-resident taxable persons making taxable supply; (vi) persons who are required to deduct tax under section 51, whether or not separately registered under this Act; (vii) persons who make taxable supply of goods or services or both on behalf of other taxable persons whether as an agent or otherwise;  (viii) Input Service Distributor, whether or not separately registered under this Act; (ix) persons who supply goods or services or both, other than supplies specified under sub-section (5) of section 9, through such electro-</a:t>
            </a:r>
            <a:r>
              <a:rPr lang="en-US" sz="2100" dirty="0" err="1"/>
              <a:t>nic</a:t>
            </a:r>
            <a:r>
              <a:rPr lang="en-US" sz="2100" dirty="0"/>
              <a:t> commerce operator who is required to collect tax at source under section 52; (x) every electronic commerce operator who is required to collect tax at source under section 52; (xi) every person supplying online information and database access or retrieval services from a place outside India to a person in India, other than a registered person; and (xii) such other person or class of persons as may be notified by the Government on the recommendations of the Council.</a:t>
            </a:r>
          </a:p>
          <a:p>
            <a:pPr algn="just"/>
            <a:endParaRPr lang="en-US" sz="2100" dirty="0"/>
          </a:p>
        </p:txBody>
      </p:sp>
    </p:spTree>
    <p:extLst>
      <p:ext uri="{BB962C8B-B14F-4D97-AF65-F5344CB8AC3E}">
        <p14:creationId xmlns:p14="http://schemas.microsoft.com/office/powerpoint/2010/main" val="533448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012E71-E9E1-40BF-84A9-52ACF307F64F}"/>
              </a:ext>
            </a:extLst>
          </p:cNvPr>
          <p:cNvSpPr>
            <a:spLocks noGrp="1"/>
          </p:cNvSpPr>
          <p:nvPr>
            <p:ph type="title"/>
          </p:nvPr>
        </p:nvSpPr>
        <p:spPr/>
        <p:txBody>
          <a:bodyPr/>
          <a:lstStyle/>
          <a:p>
            <a:r>
              <a:rPr lang="en-US" dirty="0"/>
              <a:t>Sections-WHETHER SELF ASSESSMENT IS A MYTH</a:t>
            </a:r>
          </a:p>
        </p:txBody>
      </p:sp>
      <p:sp>
        <p:nvSpPr>
          <p:cNvPr id="9" name="Content Placeholder 8">
            <a:extLst>
              <a:ext uri="{FF2B5EF4-FFF2-40B4-BE49-F238E27FC236}">
                <a16:creationId xmlns:a16="http://schemas.microsoft.com/office/drawing/2014/main" xmlns="" id="{47FDF3B8-4192-4F62-8D01-EACC402E63FC}"/>
              </a:ext>
            </a:extLst>
          </p:cNvPr>
          <p:cNvSpPr>
            <a:spLocks noGrp="1"/>
          </p:cNvSpPr>
          <p:nvPr>
            <p:ph idx="1"/>
          </p:nvPr>
        </p:nvSpPr>
        <p:spPr/>
        <p:txBody>
          <a:bodyPr>
            <a:normAutofit lnSpcReduction="10000"/>
          </a:bodyPr>
          <a:lstStyle/>
          <a:p>
            <a:pPr algn="just" fontAlgn="t">
              <a:buFont typeface="Wingdings" panose="05000000000000000000" pitchFamily="2" charset="2"/>
              <a:buChar char="q"/>
            </a:pPr>
            <a:r>
              <a:rPr lang="en-US" b="1" dirty="0"/>
              <a:t>S. 37. Furnishing details of outward supplies.</a:t>
            </a:r>
            <a:endParaRPr lang="en-US" dirty="0"/>
          </a:p>
          <a:p>
            <a:pPr algn="just" fontAlgn="t">
              <a:buFont typeface="Wingdings" panose="05000000000000000000" pitchFamily="2" charset="2"/>
              <a:buChar char="q"/>
            </a:pPr>
            <a:r>
              <a:rPr lang="en-US" b="1" dirty="0"/>
              <a:t>S. 38. Furnishing details of inward supplies .—</a:t>
            </a:r>
            <a:endParaRPr lang="en-US" dirty="0"/>
          </a:p>
          <a:p>
            <a:pPr algn="just" fontAlgn="t">
              <a:buFont typeface="Wingdings" panose="05000000000000000000" pitchFamily="2" charset="2"/>
              <a:buChar char="q"/>
            </a:pPr>
            <a:r>
              <a:rPr lang="en-US" b="1" dirty="0"/>
              <a:t>S. 39. Furnishing of returns</a:t>
            </a:r>
            <a:endParaRPr lang="en-US" dirty="0"/>
          </a:p>
          <a:p>
            <a:pPr algn="just" fontAlgn="t">
              <a:buFont typeface="Wingdings" panose="05000000000000000000" pitchFamily="2" charset="2"/>
              <a:buChar char="q"/>
            </a:pPr>
            <a:r>
              <a:rPr lang="en-US" b="1" dirty="0"/>
              <a:t>S. 42. Matching, reversal and reclaim of input tax credit.</a:t>
            </a:r>
            <a:endParaRPr lang="en-US" dirty="0"/>
          </a:p>
          <a:p>
            <a:pPr algn="just" fontAlgn="t">
              <a:buFont typeface="Wingdings" panose="05000000000000000000" pitchFamily="2" charset="2"/>
              <a:buChar char="q"/>
            </a:pPr>
            <a:r>
              <a:rPr lang="en-US" b="1" dirty="0"/>
              <a:t>S. 43. Matching, reversal and reclaim of reduction in output tax liability.</a:t>
            </a:r>
            <a:endParaRPr lang="en-US" dirty="0"/>
          </a:p>
          <a:p>
            <a:pPr algn="just" fontAlgn="t">
              <a:buFont typeface="Wingdings" panose="05000000000000000000" pitchFamily="2" charset="2"/>
              <a:buChar char="q"/>
            </a:pPr>
            <a:r>
              <a:rPr lang="en-US" b="1" dirty="0"/>
              <a:t>S. 44. Annual return.</a:t>
            </a:r>
            <a:endParaRPr lang="en-US" dirty="0"/>
          </a:p>
          <a:p>
            <a:pPr algn="just" fontAlgn="t">
              <a:buFont typeface="Wingdings" panose="05000000000000000000" pitchFamily="2" charset="2"/>
              <a:buChar char="q"/>
            </a:pPr>
            <a:r>
              <a:rPr lang="en-US" b="1" u="sng" dirty="0"/>
              <a:t>S. 59. Self-assessment</a:t>
            </a:r>
            <a:endParaRPr lang="en-US" u="sng" dirty="0"/>
          </a:p>
          <a:p>
            <a:pPr algn="just" fontAlgn="t">
              <a:buFont typeface="Wingdings" panose="05000000000000000000" pitchFamily="2" charset="2"/>
              <a:buChar char="q"/>
            </a:pPr>
            <a:r>
              <a:rPr lang="en-US" b="1" dirty="0"/>
              <a:t>S. 61 . Scrutiny of returns.</a:t>
            </a:r>
            <a:endParaRPr lang="en-US" dirty="0"/>
          </a:p>
          <a:p>
            <a:pPr algn="just" fontAlgn="t">
              <a:buFont typeface="Wingdings" panose="05000000000000000000" pitchFamily="2" charset="2"/>
              <a:buChar char="q"/>
            </a:pPr>
            <a:r>
              <a:rPr lang="en-US" b="1" dirty="0"/>
              <a:t>S. 62 . Assessment of non-filers of returns.</a:t>
            </a:r>
            <a:endParaRPr lang="en-US" dirty="0"/>
          </a:p>
          <a:p>
            <a:pPr algn="just"/>
            <a:endParaRPr lang="en-US" dirty="0"/>
          </a:p>
        </p:txBody>
      </p:sp>
    </p:spTree>
    <p:extLst>
      <p:ext uri="{BB962C8B-B14F-4D97-AF65-F5344CB8AC3E}">
        <p14:creationId xmlns:p14="http://schemas.microsoft.com/office/powerpoint/2010/main" val="1263059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A28D49-339D-4C2A-8E84-36BF506A79C6}"/>
              </a:ext>
            </a:extLst>
          </p:cNvPr>
          <p:cNvSpPr>
            <a:spLocks noGrp="1"/>
          </p:cNvSpPr>
          <p:nvPr>
            <p:ph type="title"/>
          </p:nvPr>
        </p:nvSpPr>
        <p:spPr/>
        <p:txBody>
          <a:bodyPr/>
          <a:lstStyle/>
          <a:p>
            <a:r>
              <a:rPr lang="en-US" dirty="0"/>
              <a:t>SECTIONS</a:t>
            </a:r>
          </a:p>
        </p:txBody>
      </p:sp>
      <p:sp>
        <p:nvSpPr>
          <p:cNvPr id="3" name="Content Placeholder 2">
            <a:extLst>
              <a:ext uri="{FF2B5EF4-FFF2-40B4-BE49-F238E27FC236}">
                <a16:creationId xmlns:a16="http://schemas.microsoft.com/office/drawing/2014/main" xmlns="" id="{DE9ACAF6-4480-49E9-BA30-E4513E030DBB}"/>
              </a:ext>
            </a:extLst>
          </p:cNvPr>
          <p:cNvSpPr>
            <a:spLocks noGrp="1"/>
          </p:cNvSpPr>
          <p:nvPr>
            <p:ph idx="1"/>
          </p:nvPr>
        </p:nvSpPr>
        <p:spPr/>
        <p:txBody>
          <a:bodyPr>
            <a:normAutofit fontScale="92500" lnSpcReduction="20000"/>
          </a:bodyPr>
          <a:lstStyle/>
          <a:p>
            <a:pPr algn="just" fontAlgn="t">
              <a:buFont typeface="Wingdings" panose="05000000000000000000" pitchFamily="2" charset="2"/>
              <a:buChar char="q"/>
            </a:pPr>
            <a:r>
              <a:rPr lang="en-US" b="1" dirty="0"/>
              <a:t>S. 63 . Assessment of unregistered persons</a:t>
            </a:r>
            <a:endParaRPr lang="en-US" dirty="0"/>
          </a:p>
          <a:p>
            <a:pPr algn="just" fontAlgn="t">
              <a:buFont typeface="Wingdings" panose="05000000000000000000" pitchFamily="2" charset="2"/>
              <a:buChar char="q"/>
            </a:pPr>
            <a:r>
              <a:rPr lang="en-US" b="1" dirty="0"/>
              <a:t>S. 64 . Summary assessment in certain special cases.</a:t>
            </a:r>
            <a:endParaRPr lang="en-US" dirty="0"/>
          </a:p>
          <a:p>
            <a:pPr algn="just" fontAlgn="t">
              <a:buFont typeface="Wingdings" panose="05000000000000000000" pitchFamily="2" charset="2"/>
              <a:buChar char="q"/>
            </a:pPr>
            <a:r>
              <a:rPr lang="en-US" b="1" dirty="0"/>
              <a:t>S. 65 . Audit by tax authorities</a:t>
            </a:r>
            <a:endParaRPr lang="en-US" dirty="0"/>
          </a:p>
          <a:p>
            <a:pPr algn="just" fontAlgn="t">
              <a:buFont typeface="Wingdings" panose="05000000000000000000" pitchFamily="2" charset="2"/>
              <a:buChar char="q"/>
            </a:pPr>
            <a:r>
              <a:rPr lang="en-US" b="1" dirty="0"/>
              <a:t>S. 66 . Special audit.</a:t>
            </a:r>
            <a:endParaRPr lang="en-US" dirty="0"/>
          </a:p>
          <a:p>
            <a:pPr algn="just" fontAlgn="t">
              <a:buFont typeface="Wingdings" panose="05000000000000000000" pitchFamily="2" charset="2"/>
              <a:buChar char="q"/>
            </a:pPr>
            <a:r>
              <a:rPr lang="en-US" b="1" dirty="0"/>
              <a:t>S. 67. Power of inspection, search and seizure.</a:t>
            </a:r>
            <a:endParaRPr lang="en-US" dirty="0"/>
          </a:p>
          <a:p>
            <a:pPr algn="just" fontAlgn="t">
              <a:buFont typeface="Wingdings" panose="05000000000000000000" pitchFamily="2" charset="2"/>
              <a:buChar char="q"/>
            </a:pPr>
            <a:r>
              <a:rPr lang="en-US" b="1" dirty="0"/>
              <a:t>S. 68. Inspection of goods in movement</a:t>
            </a:r>
            <a:endParaRPr lang="en-US" dirty="0"/>
          </a:p>
          <a:p>
            <a:pPr algn="just" fontAlgn="t">
              <a:buFont typeface="Wingdings" panose="05000000000000000000" pitchFamily="2" charset="2"/>
              <a:buChar char="q"/>
            </a:pPr>
            <a:r>
              <a:rPr lang="en-US" b="1" dirty="0"/>
              <a:t>S. 69. Power to arrest.</a:t>
            </a:r>
            <a:endParaRPr lang="en-US" dirty="0"/>
          </a:p>
          <a:p>
            <a:pPr algn="just" fontAlgn="t">
              <a:buFont typeface="Wingdings" panose="05000000000000000000" pitchFamily="2" charset="2"/>
              <a:buChar char="q"/>
            </a:pPr>
            <a:r>
              <a:rPr lang="en-US" b="1" dirty="0"/>
              <a:t>S.70. Power to summon persons to give evidence and produce documents</a:t>
            </a:r>
            <a:endParaRPr lang="en-US" dirty="0"/>
          </a:p>
          <a:p>
            <a:pPr algn="just" fontAlgn="t">
              <a:buFont typeface="Wingdings" panose="05000000000000000000" pitchFamily="2" charset="2"/>
              <a:buChar char="q"/>
            </a:pPr>
            <a:r>
              <a:rPr lang="en-US" b="1" dirty="0"/>
              <a:t>S. 71. Access to business premises</a:t>
            </a:r>
            <a:endParaRPr lang="en-US" dirty="0"/>
          </a:p>
          <a:p>
            <a:pPr algn="just" fontAlgn="t">
              <a:buFont typeface="Wingdings" panose="05000000000000000000" pitchFamily="2" charset="2"/>
              <a:buChar char="q"/>
            </a:pPr>
            <a:r>
              <a:rPr lang="en-US" b="1" dirty="0"/>
              <a:t>S. 83. Provisional attachment to protect revenue in certain cases</a:t>
            </a:r>
            <a:endParaRPr lang="en-US" dirty="0"/>
          </a:p>
          <a:p>
            <a:pPr algn="just"/>
            <a:endParaRPr lang="en-US" dirty="0"/>
          </a:p>
        </p:txBody>
      </p:sp>
    </p:spTree>
    <p:extLst>
      <p:ext uri="{BB962C8B-B14F-4D97-AF65-F5344CB8AC3E}">
        <p14:creationId xmlns:p14="http://schemas.microsoft.com/office/powerpoint/2010/main" val="1577520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B23155-1767-4A72-A46A-E0736BF0634C}"/>
              </a:ext>
            </a:extLst>
          </p:cNvPr>
          <p:cNvSpPr>
            <a:spLocks noGrp="1"/>
          </p:cNvSpPr>
          <p:nvPr>
            <p:ph type="title"/>
          </p:nvPr>
        </p:nvSpPr>
        <p:spPr/>
        <p:txBody>
          <a:bodyPr/>
          <a:lstStyle/>
          <a:p>
            <a:r>
              <a:rPr lang="en-US" dirty="0"/>
              <a:t>SECTIONS</a:t>
            </a:r>
          </a:p>
        </p:txBody>
      </p:sp>
      <p:sp>
        <p:nvSpPr>
          <p:cNvPr id="3" name="Content Placeholder 2">
            <a:extLst>
              <a:ext uri="{FF2B5EF4-FFF2-40B4-BE49-F238E27FC236}">
                <a16:creationId xmlns:a16="http://schemas.microsoft.com/office/drawing/2014/main" xmlns="" id="{E27856FB-2F3E-4463-A4C8-591B955E8199}"/>
              </a:ext>
            </a:extLst>
          </p:cNvPr>
          <p:cNvSpPr>
            <a:spLocks noGrp="1"/>
          </p:cNvSpPr>
          <p:nvPr>
            <p:ph idx="1"/>
          </p:nvPr>
        </p:nvSpPr>
        <p:spPr>
          <a:xfrm>
            <a:off x="1024128" y="1868557"/>
            <a:ext cx="10571524" cy="4440803"/>
          </a:xfrm>
        </p:spPr>
        <p:txBody>
          <a:bodyPr>
            <a:normAutofit/>
          </a:bodyPr>
          <a:lstStyle/>
          <a:p>
            <a:pPr algn="just" fontAlgn="base">
              <a:buFont typeface="Wingdings" panose="05000000000000000000" pitchFamily="2" charset="2"/>
              <a:buChar char="q"/>
            </a:pPr>
            <a:r>
              <a:rPr lang="en-US" b="1" dirty="0"/>
              <a:t>S. 65 . Audit by tax authorities</a:t>
            </a:r>
          </a:p>
          <a:p>
            <a:pPr algn="just" fontAlgn="base"/>
            <a:r>
              <a:rPr lang="en-US" dirty="0"/>
              <a:t>(1) The Commissioner or any officer authorised by him, by way of a general or a specific order, may undertake audit of any registered person for such period, at such frequency and in such manner as may be prescribed.</a:t>
            </a:r>
          </a:p>
          <a:p>
            <a:pPr algn="just" fontAlgn="base"/>
            <a:r>
              <a:rPr lang="en-US" dirty="0"/>
              <a:t>(2) The officers referred to in sub-section (1) may conduct audit at the place of business of the registered person or in their office.</a:t>
            </a:r>
          </a:p>
          <a:p>
            <a:pPr algn="just" fontAlgn="base"/>
            <a:r>
              <a:rPr lang="en-US" dirty="0"/>
              <a:t>(5) During the course of audit, the authorised officer may require the registered person,—</a:t>
            </a:r>
          </a:p>
          <a:p>
            <a:pPr algn="just" fontAlgn="base"/>
            <a:r>
              <a:rPr lang="en-US" dirty="0"/>
              <a:t>(</a:t>
            </a:r>
            <a:r>
              <a:rPr lang="en-US" dirty="0" err="1"/>
              <a:t>i</a:t>
            </a:r>
            <a:r>
              <a:rPr lang="en-US" dirty="0"/>
              <a:t>) to afford him the necessary facility to verify the books of account or other documents as he may require;</a:t>
            </a:r>
          </a:p>
          <a:p>
            <a:pPr algn="just" fontAlgn="base"/>
            <a:r>
              <a:rPr lang="en-US" dirty="0"/>
              <a:t>(ii) to furnish such information as he may require and render assistance for timely completion of the audit.</a:t>
            </a:r>
          </a:p>
          <a:p>
            <a:pPr algn="just"/>
            <a:endParaRPr lang="en-US" dirty="0"/>
          </a:p>
        </p:txBody>
      </p:sp>
    </p:spTree>
    <p:extLst>
      <p:ext uri="{BB962C8B-B14F-4D97-AF65-F5344CB8AC3E}">
        <p14:creationId xmlns:p14="http://schemas.microsoft.com/office/powerpoint/2010/main" val="23325484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CA0178-A525-486B-99DB-14741914C88F}"/>
              </a:ext>
            </a:extLst>
          </p:cNvPr>
          <p:cNvSpPr>
            <a:spLocks noGrp="1"/>
          </p:cNvSpPr>
          <p:nvPr>
            <p:ph type="title"/>
          </p:nvPr>
        </p:nvSpPr>
        <p:spPr/>
        <p:txBody>
          <a:bodyPr/>
          <a:lstStyle/>
          <a:p>
            <a:r>
              <a:rPr lang="en-US" dirty="0"/>
              <a:t>SECTIONS</a:t>
            </a:r>
          </a:p>
        </p:txBody>
      </p:sp>
      <p:sp>
        <p:nvSpPr>
          <p:cNvPr id="3" name="Content Placeholder 2">
            <a:extLst>
              <a:ext uri="{FF2B5EF4-FFF2-40B4-BE49-F238E27FC236}">
                <a16:creationId xmlns:a16="http://schemas.microsoft.com/office/drawing/2014/main" xmlns="" id="{01FAB1A1-CF3F-4FBC-BBF8-A7921C7891DD}"/>
              </a:ext>
            </a:extLst>
          </p:cNvPr>
          <p:cNvSpPr>
            <a:spLocks noGrp="1"/>
          </p:cNvSpPr>
          <p:nvPr>
            <p:ph idx="1"/>
          </p:nvPr>
        </p:nvSpPr>
        <p:spPr>
          <a:xfrm>
            <a:off x="1024128" y="1749287"/>
            <a:ext cx="10889576" cy="4929809"/>
          </a:xfrm>
        </p:spPr>
        <p:txBody>
          <a:bodyPr>
            <a:normAutofit fontScale="92500" lnSpcReduction="10000"/>
          </a:bodyPr>
          <a:lstStyle/>
          <a:p>
            <a:pPr algn="just">
              <a:buFont typeface="Wingdings" panose="05000000000000000000" pitchFamily="2" charset="2"/>
              <a:buChar char="q"/>
            </a:pPr>
            <a:r>
              <a:rPr lang="en-US" b="1" dirty="0"/>
              <a:t>S. 69. Power to arrest.</a:t>
            </a:r>
          </a:p>
          <a:p>
            <a:pPr algn="just"/>
            <a:r>
              <a:rPr lang="en-US" dirty="0"/>
              <a:t>(1) Where the Commissioner has reasons to believe that a person has committed any offence specified in clause (a) or clause (b) or clause (c) or clause (d) of sub-section (1) of section 132 which is punishable under clause (</a:t>
            </a:r>
            <a:r>
              <a:rPr lang="en-US" dirty="0" err="1"/>
              <a:t>i</a:t>
            </a:r>
            <a:r>
              <a:rPr lang="en-US" dirty="0"/>
              <a:t>) or (ii) of sub-section (1), or sub-section (2) of the said section, he may, by order, </a:t>
            </a:r>
            <a:r>
              <a:rPr lang="en-US" dirty="0" err="1"/>
              <a:t>authorise</a:t>
            </a:r>
            <a:r>
              <a:rPr lang="en-US" dirty="0"/>
              <a:t> any officer of central tax to arrest such person.</a:t>
            </a:r>
          </a:p>
          <a:p>
            <a:r>
              <a:rPr lang="en-US" b="1" dirty="0"/>
              <a:t>S. 132. Punishment for certain offences.—</a:t>
            </a:r>
            <a:r>
              <a:rPr lang="en-US" dirty="0"/>
              <a:t>(1) Whoever commits any of the following offences, namely:—</a:t>
            </a:r>
          </a:p>
          <a:p>
            <a:r>
              <a:rPr lang="en-US" dirty="0"/>
              <a:t>	(</a:t>
            </a:r>
            <a:r>
              <a:rPr lang="en-US" i="1" dirty="0"/>
              <a:t>a</a:t>
            </a:r>
            <a:r>
              <a:rPr lang="en-US" dirty="0"/>
              <a:t>) 	supplies any goods or services or both without issue of any invoice, in violation of the provisions of this Act or the rules made thereunder, with the intention to evade tax;</a:t>
            </a:r>
          </a:p>
          <a:p>
            <a:r>
              <a:rPr lang="en-US" dirty="0"/>
              <a:t>	(</a:t>
            </a:r>
            <a:r>
              <a:rPr lang="en-US" i="1" dirty="0"/>
              <a:t>b</a:t>
            </a:r>
            <a:r>
              <a:rPr lang="en-US" dirty="0"/>
              <a:t>) 	issues any invoice or bill without supply of goods or services or both in violation of the provisions of this Act, or the rules made thereunder leading to wrongful </a:t>
            </a:r>
            <a:r>
              <a:rPr lang="en-US" dirty="0" err="1"/>
              <a:t>availment</a:t>
            </a:r>
            <a:r>
              <a:rPr lang="en-US" dirty="0"/>
              <a:t> or </a:t>
            </a:r>
            <a:r>
              <a:rPr lang="en-US" dirty="0" err="1"/>
              <a:t>utilisation</a:t>
            </a:r>
            <a:r>
              <a:rPr lang="en-US" dirty="0"/>
              <a:t> of input tax credit or refund of tax;</a:t>
            </a:r>
          </a:p>
          <a:p>
            <a:r>
              <a:rPr lang="en-US" dirty="0"/>
              <a:t>	(</a:t>
            </a:r>
            <a:r>
              <a:rPr lang="en-US" i="1" dirty="0"/>
              <a:t>c</a:t>
            </a:r>
            <a:r>
              <a:rPr lang="en-US" dirty="0"/>
              <a:t>) 	avails input tax credit using such invoice or bill referred to in clause (</a:t>
            </a:r>
            <a:r>
              <a:rPr lang="en-US" i="1" dirty="0"/>
              <a:t>b</a:t>
            </a:r>
            <a:r>
              <a:rPr lang="en-US" dirty="0"/>
              <a:t>);</a:t>
            </a:r>
          </a:p>
          <a:p>
            <a:r>
              <a:rPr lang="en-US" dirty="0"/>
              <a:t>	(</a:t>
            </a:r>
            <a:r>
              <a:rPr lang="en-US" i="1" dirty="0"/>
              <a:t>d</a:t>
            </a:r>
            <a:r>
              <a:rPr lang="en-US" dirty="0"/>
              <a:t>) 	collects any amount as tax but fails to pay the same to the Government beyond a period of three months from the date on which such payment becomes due;</a:t>
            </a:r>
          </a:p>
          <a:p>
            <a:pPr algn="just"/>
            <a:endParaRPr lang="en-US" dirty="0"/>
          </a:p>
        </p:txBody>
      </p:sp>
    </p:spTree>
    <p:extLst>
      <p:ext uri="{BB962C8B-B14F-4D97-AF65-F5344CB8AC3E}">
        <p14:creationId xmlns:p14="http://schemas.microsoft.com/office/powerpoint/2010/main" val="878376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9B098B-EA9E-41C7-A349-90785A8DE1D5}"/>
              </a:ext>
            </a:extLst>
          </p:cNvPr>
          <p:cNvSpPr>
            <a:spLocks noGrp="1"/>
          </p:cNvSpPr>
          <p:nvPr>
            <p:ph type="title"/>
          </p:nvPr>
        </p:nvSpPr>
        <p:spPr/>
        <p:txBody>
          <a:bodyPr/>
          <a:lstStyle/>
          <a:p>
            <a:r>
              <a:rPr lang="en-US" dirty="0"/>
              <a:t>SECTIONS</a:t>
            </a:r>
          </a:p>
        </p:txBody>
      </p:sp>
      <p:sp>
        <p:nvSpPr>
          <p:cNvPr id="3" name="Content Placeholder 2">
            <a:extLst>
              <a:ext uri="{FF2B5EF4-FFF2-40B4-BE49-F238E27FC236}">
                <a16:creationId xmlns:a16="http://schemas.microsoft.com/office/drawing/2014/main" xmlns="" id="{3AFC65D1-8DB9-4028-9563-DEFA2634B688}"/>
              </a:ext>
            </a:extLst>
          </p:cNvPr>
          <p:cNvSpPr>
            <a:spLocks noGrp="1"/>
          </p:cNvSpPr>
          <p:nvPr>
            <p:ph idx="1"/>
          </p:nvPr>
        </p:nvSpPr>
        <p:spPr>
          <a:xfrm>
            <a:off x="1024128" y="2604053"/>
            <a:ext cx="10376453" cy="2710070"/>
          </a:xfrm>
        </p:spPr>
        <p:txBody>
          <a:bodyPr>
            <a:normAutofit/>
          </a:bodyPr>
          <a:lstStyle/>
          <a:p>
            <a:pPr algn="just">
              <a:buFont typeface="Wingdings" panose="05000000000000000000" pitchFamily="2" charset="2"/>
              <a:buChar char="q"/>
            </a:pPr>
            <a:r>
              <a:rPr lang="en-US" b="1" dirty="0"/>
              <a:t>S. 71. Access to business premises</a:t>
            </a:r>
          </a:p>
          <a:p>
            <a:pPr algn="just"/>
            <a:r>
              <a:rPr lang="en-US" dirty="0"/>
              <a:t>(1) Any officer under this Act, authorised by the proper officer  not below the rank of Joint Commissioner, shall have access to any place of business of a registered person to inspect books of account, documents, computers, computer programs, computer software whether installed in a computer or otherwise and such other things as he may require and which may be available at such place, for the purposes of carrying out any audit, scrutiny, verification and checks as may be necessary to safeguard the interest of revenue.</a:t>
            </a:r>
          </a:p>
          <a:p>
            <a:pPr algn="just"/>
            <a:endParaRPr lang="en-US" dirty="0"/>
          </a:p>
          <a:p>
            <a:pPr algn="just"/>
            <a:endParaRPr lang="en-US" dirty="0"/>
          </a:p>
        </p:txBody>
      </p:sp>
    </p:spTree>
    <p:extLst>
      <p:ext uri="{BB962C8B-B14F-4D97-AF65-F5344CB8AC3E}">
        <p14:creationId xmlns:p14="http://schemas.microsoft.com/office/powerpoint/2010/main" val="3898474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 – 09.01.2020 - GST Audit began </a:t>
            </a: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430284" y="2286000"/>
            <a:ext cx="6907569" cy="402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38175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A47F46-3F88-4E7B-95B9-97538593C613}"/>
              </a:ext>
            </a:extLst>
          </p:cNvPr>
          <p:cNvSpPr>
            <a:spLocks noGrp="1"/>
          </p:cNvSpPr>
          <p:nvPr>
            <p:ph type="title"/>
          </p:nvPr>
        </p:nvSpPr>
        <p:spPr/>
        <p:txBody>
          <a:bodyPr/>
          <a:lstStyle/>
          <a:p>
            <a:r>
              <a:rPr lang="en-US" dirty="0"/>
              <a:t>SECTIONS</a:t>
            </a:r>
          </a:p>
        </p:txBody>
      </p:sp>
      <p:sp>
        <p:nvSpPr>
          <p:cNvPr id="3" name="Content Placeholder 2">
            <a:extLst>
              <a:ext uri="{FF2B5EF4-FFF2-40B4-BE49-F238E27FC236}">
                <a16:creationId xmlns:a16="http://schemas.microsoft.com/office/drawing/2014/main" xmlns="" id="{ACE34963-54DF-4C98-9A53-7115C958BCBF}"/>
              </a:ext>
            </a:extLst>
          </p:cNvPr>
          <p:cNvSpPr>
            <a:spLocks noGrp="1"/>
          </p:cNvSpPr>
          <p:nvPr>
            <p:ph idx="1"/>
          </p:nvPr>
        </p:nvSpPr>
        <p:spPr>
          <a:xfrm>
            <a:off x="675860" y="1838605"/>
            <a:ext cx="11237844" cy="5291063"/>
          </a:xfrm>
        </p:spPr>
        <p:txBody>
          <a:bodyPr>
            <a:noAutofit/>
          </a:bodyPr>
          <a:lstStyle/>
          <a:p>
            <a:pPr algn="just">
              <a:buFont typeface="Wingdings" panose="05000000000000000000" pitchFamily="2" charset="2"/>
              <a:buChar char="q"/>
            </a:pPr>
            <a:r>
              <a:rPr lang="en-US" sz="1800" b="1" dirty="0"/>
              <a:t>S. 71. Access to business premises</a:t>
            </a:r>
          </a:p>
          <a:p>
            <a:pPr algn="just"/>
            <a:r>
              <a:rPr lang="en-US" sz="1800" dirty="0"/>
              <a:t>(2) Every person in charge of place referred to in sub-section (1) shall, on demand, make available to the officer authorised under sub-section (1) or the audit party deputed by the proper officer  or a cost accountant or chartered accountant nominated under section 66—</a:t>
            </a:r>
          </a:p>
          <a:p>
            <a:pPr algn="just"/>
            <a:r>
              <a:rPr lang="en-US" sz="1800" dirty="0"/>
              <a:t>(</a:t>
            </a:r>
            <a:r>
              <a:rPr lang="en-US" sz="1800" dirty="0" err="1"/>
              <a:t>i</a:t>
            </a:r>
            <a:r>
              <a:rPr lang="en-US" sz="1800" dirty="0"/>
              <a:t>) such records as prepared or maintained by the registered person and declared to the proper officer in such manner as may be prescribed;</a:t>
            </a:r>
          </a:p>
          <a:p>
            <a:pPr algn="just"/>
            <a:r>
              <a:rPr lang="en-US" sz="1800" dirty="0"/>
              <a:t>(ii) trial balance or its equivalent;</a:t>
            </a:r>
          </a:p>
          <a:p>
            <a:pPr algn="just"/>
            <a:r>
              <a:rPr lang="en-US" sz="1800" dirty="0"/>
              <a:t>(iii) statements of annual financial accounts, duly audited, wherever required;</a:t>
            </a:r>
          </a:p>
          <a:p>
            <a:pPr algn="just"/>
            <a:r>
              <a:rPr lang="en-US" sz="1800" dirty="0"/>
              <a:t>(iv) cost audit report, if any, under section 148 of the Companies Act, 2013 (18 of 2013);</a:t>
            </a:r>
          </a:p>
          <a:p>
            <a:pPr algn="just"/>
            <a:r>
              <a:rPr lang="en-US" sz="1800" dirty="0"/>
              <a:t>(v) the income-tax audit report, if any, under section 44AB of the Income-tax Act, 1961 (43 of 1961); and</a:t>
            </a:r>
          </a:p>
          <a:p>
            <a:pPr algn="just"/>
            <a:r>
              <a:rPr lang="en-US" sz="1800" dirty="0"/>
              <a:t>(vi) any other relevant record, </a:t>
            </a:r>
          </a:p>
          <a:p>
            <a:pPr algn="just"/>
            <a:r>
              <a:rPr lang="en-US" sz="1800" dirty="0"/>
              <a:t>for the scrutiny by the officer or audit party or the chartered accountant or cost accountant within a period not exceeding fifteen working days from the day when such demand is made, or such further period as may be allowed by the said officer or the audit party or the chartered accountant or cost accountant.</a:t>
            </a:r>
          </a:p>
          <a:p>
            <a:endParaRPr lang="en-US" sz="700" dirty="0"/>
          </a:p>
        </p:txBody>
      </p:sp>
    </p:spTree>
    <p:extLst>
      <p:ext uri="{BB962C8B-B14F-4D97-AF65-F5344CB8AC3E}">
        <p14:creationId xmlns:p14="http://schemas.microsoft.com/office/powerpoint/2010/main" val="3963019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672AFF-DCB7-4F0F-8FC3-0092E77D07A7}"/>
              </a:ext>
            </a:extLst>
          </p:cNvPr>
          <p:cNvSpPr>
            <a:spLocks noGrp="1"/>
          </p:cNvSpPr>
          <p:nvPr>
            <p:ph type="title"/>
          </p:nvPr>
        </p:nvSpPr>
        <p:spPr/>
        <p:txBody>
          <a:bodyPr/>
          <a:lstStyle/>
          <a:p>
            <a:r>
              <a:rPr lang="en-US" dirty="0"/>
              <a:t>CONDITION FOR PROVISIOAL ATTACHMENT</a:t>
            </a:r>
          </a:p>
        </p:txBody>
      </p:sp>
      <p:sp>
        <p:nvSpPr>
          <p:cNvPr id="3" name="Content Placeholder 2">
            <a:extLst>
              <a:ext uri="{FF2B5EF4-FFF2-40B4-BE49-F238E27FC236}">
                <a16:creationId xmlns:a16="http://schemas.microsoft.com/office/drawing/2014/main" xmlns="" id="{BB5CE3A3-0DDD-4F7A-8B11-755F28E625F0}"/>
              </a:ext>
            </a:extLst>
          </p:cNvPr>
          <p:cNvSpPr>
            <a:spLocks noGrp="1"/>
          </p:cNvSpPr>
          <p:nvPr>
            <p:ph idx="1"/>
          </p:nvPr>
        </p:nvSpPr>
        <p:spPr/>
        <p:txBody>
          <a:bodyPr/>
          <a:lstStyle/>
          <a:p>
            <a:pPr algn="just" fontAlgn="base">
              <a:buFont typeface="Wingdings" panose="05000000000000000000" pitchFamily="2" charset="2"/>
              <a:buChar char="q"/>
            </a:pPr>
            <a:r>
              <a:rPr lang="en-US" b="1" dirty="0"/>
              <a:t>S. 83. Provisional attachment to protect revenue in certain cases</a:t>
            </a:r>
          </a:p>
          <a:p>
            <a:pPr algn="just" fontAlgn="base"/>
            <a:r>
              <a:rPr lang="en-US" dirty="0"/>
              <a:t>(1) Where during the pendency of any proceedings under section 62 or section 63 or section 64 or section 67 or section 73 or section 74, the Commissioner is of the opinion that for the purpose of protecting the interest of the Government revenue, it is necessary so to do, he may, by order in writing attach provisionally any property, including bank account, belonging to the taxable person in such manner as may be prescribed. </a:t>
            </a:r>
          </a:p>
          <a:p>
            <a:pPr algn="just" fontAlgn="base"/>
            <a:r>
              <a:rPr lang="en-US" dirty="0"/>
              <a:t>(2) Every such provisional attachment shall cease to have effect after the expiry of a period of one year from the date of the order made under sub-section (1).</a:t>
            </a:r>
          </a:p>
          <a:p>
            <a:pPr algn="just"/>
            <a:endParaRPr lang="en-US" dirty="0"/>
          </a:p>
        </p:txBody>
      </p:sp>
    </p:spTree>
    <p:extLst>
      <p:ext uri="{BB962C8B-B14F-4D97-AF65-F5344CB8AC3E}">
        <p14:creationId xmlns:p14="http://schemas.microsoft.com/office/powerpoint/2010/main" val="668806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FB663D-3732-4985-A9A8-2CD05502ED91}"/>
              </a:ext>
            </a:extLst>
          </p:cNvPr>
          <p:cNvSpPr>
            <a:spLocks noGrp="1"/>
          </p:cNvSpPr>
          <p:nvPr>
            <p:ph type="title"/>
          </p:nvPr>
        </p:nvSpPr>
        <p:spPr/>
        <p:txBody>
          <a:bodyPr/>
          <a:lstStyle/>
          <a:p>
            <a:r>
              <a:rPr lang="en-US" dirty="0"/>
              <a:t>Guidelines issued by High Court</a:t>
            </a:r>
          </a:p>
        </p:txBody>
      </p:sp>
      <p:sp>
        <p:nvSpPr>
          <p:cNvPr id="3" name="Content Placeholder 2">
            <a:extLst>
              <a:ext uri="{FF2B5EF4-FFF2-40B4-BE49-F238E27FC236}">
                <a16:creationId xmlns:a16="http://schemas.microsoft.com/office/drawing/2014/main" xmlns="" id="{027D8FDC-D7E1-48B1-AC9F-70A3BD942E6A}"/>
              </a:ext>
            </a:extLst>
          </p:cNvPr>
          <p:cNvSpPr>
            <a:spLocks noGrp="1"/>
          </p:cNvSpPr>
          <p:nvPr>
            <p:ph idx="1"/>
          </p:nvPr>
        </p:nvSpPr>
        <p:spPr/>
        <p:txBody>
          <a:bodyPr/>
          <a:lstStyle/>
          <a:p>
            <a:pPr algn="just">
              <a:buFont typeface="Wingdings" panose="05000000000000000000" pitchFamily="2" charset="2"/>
              <a:buChar char="q"/>
            </a:pPr>
            <a:r>
              <a:rPr lang="en-US" b="1" dirty="0" err="1"/>
              <a:t>Valerius</a:t>
            </a:r>
            <a:r>
              <a:rPr lang="en-US" b="1" dirty="0"/>
              <a:t> Industries </a:t>
            </a:r>
            <a:r>
              <a:rPr lang="en-US" b="1" i="1" dirty="0"/>
              <a:t>v. </a:t>
            </a:r>
            <a:r>
              <a:rPr lang="en-US" b="1" dirty="0"/>
              <a:t>Union of India, [2019] 109 taxmann.com 218 (Gujarat)</a:t>
            </a:r>
          </a:p>
          <a:p>
            <a:pPr algn="just"/>
            <a:r>
              <a:rPr lang="en-US" dirty="0"/>
              <a:t>The Court in this case in para 52 has given detailed guidelines for exercising the power of provisional attachment under section 83 of the Act and specifically stated that such power is very drastic and should be used sparingly and should not be a tool to harass the assessee on which have irreversible detrimental effect on the business of the assessee.</a:t>
            </a:r>
          </a:p>
          <a:p>
            <a:pPr algn="just"/>
            <a:r>
              <a:rPr lang="en-US" dirty="0"/>
              <a:t> </a:t>
            </a:r>
          </a:p>
          <a:p>
            <a:pPr algn="just"/>
            <a:endParaRPr lang="en-US" dirty="0"/>
          </a:p>
        </p:txBody>
      </p:sp>
    </p:spTree>
    <p:extLst>
      <p:ext uri="{BB962C8B-B14F-4D97-AF65-F5344CB8AC3E}">
        <p14:creationId xmlns:p14="http://schemas.microsoft.com/office/powerpoint/2010/main" val="4896786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Summons under </a:t>
            </a:r>
            <a:r>
              <a:rPr lang="en-US" dirty="0" err="1" smtClean="0"/>
              <a:t>gst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a:t>70. Power to summon persons to give evidence and produce documents.—</a:t>
            </a:r>
            <a:r>
              <a:rPr lang="en-US" dirty="0"/>
              <a:t>(1) The proper officer under this Act shall have power to summon any person whose attendance he considers necessary either to give evidence or to produce a document or any other thing in any inquiry </a:t>
            </a:r>
            <a:r>
              <a:rPr lang="en-US" dirty="0">
                <a:solidFill>
                  <a:srgbClr val="FF0000"/>
                </a:solidFill>
              </a:rPr>
              <a:t>in the same manner, as provided in the case of a civil court under the provisions of the Code of Civil Procedure, 1908 </a:t>
            </a:r>
            <a:r>
              <a:rPr lang="en-US" dirty="0"/>
              <a:t>(5 of 1908).</a:t>
            </a:r>
          </a:p>
          <a:p>
            <a:r>
              <a:rPr lang="en-US" dirty="0"/>
              <a:t>(2) Every such inquiry referred to in sub-section (1) shall be deemed to be a “judicial proceedings” within the meaning of section 193 and section 228 of the Indian Penal Code (45 of 1860).</a:t>
            </a:r>
          </a:p>
          <a:p>
            <a:r>
              <a:rPr lang="en-US" dirty="0"/>
              <a:t>The provisions related to the issue and service of summons containing order V of the Code of Civil Procedure, </a:t>
            </a:r>
            <a:r>
              <a:rPr lang="en-US" dirty="0" smtClean="0"/>
              <a:t>1908.</a:t>
            </a:r>
          </a:p>
          <a:p>
            <a:r>
              <a:rPr lang="en-US" dirty="0"/>
              <a:t>The purpose of issuance of summons to file a written statement of his </a:t>
            </a:r>
            <a:r>
              <a:rPr lang="en-US" dirty="0" err="1"/>
              <a:t>defence</a:t>
            </a:r>
            <a:r>
              <a:rPr lang="en-US" dirty="0"/>
              <a:t> within </a:t>
            </a:r>
            <a:r>
              <a:rPr lang="en-US" dirty="0">
                <a:solidFill>
                  <a:srgbClr val="FF0000"/>
                </a:solidFill>
              </a:rPr>
              <a:t>30 days </a:t>
            </a:r>
            <a:r>
              <a:rPr lang="en-US" dirty="0"/>
              <a:t>from the date of service of summons. The person to </a:t>
            </a:r>
            <a:r>
              <a:rPr lang="en-US" dirty="0" smtClean="0"/>
              <a:t>summons has </a:t>
            </a:r>
            <a:r>
              <a:rPr lang="en-US" dirty="0"/>
              <a:t>been issued either can appear in person or </a:t>
            </a:r>
            <a:r>
              <a:rPr lang="en-US" dirty="0">
                <a:solidFill>
                  <a:srgbClr val="FF0000"/>
                </a:solidFill>
              </a:rPr>
              <a:t>through his counsel</a:t>
            </a:r>
            <a:r>
              <a:rPr lang="en-US" dirty="0"/>
              <a:t>. The summons</a:t>
            </a:r>
            <a:r>
              <a:rPr lang="en-US" dirty="0" smtClean="0"/>
              <a:t> </a:t>
            </a:r>
            <a:r>
              <a:rPr lang="en-US" dirty="0"/>
              <a:t>has to be </a:t>
            </a:r>
            <a:r>
              <a:rPr lang="en-US" dirty="0">
                <a:solidFill>
                  <a:srgbClr val="FF0000"/>
                </a:solidFill>
              </a:rPr>
              <a:t>signed and sealed</a:t>
            </a:r>
            <a:r>
              <a:rPr lang="en-US" dirty="0"/>
              <a:t>. Every summons shall be </a:t>
            </a:r>
            <a:r>
              <a:rPr lang="en-US" dirty="0">
                <a:solidFill>
                  <a:srgbClr val="FF0000"/>
                </a:solidFill>
              </a:rPr>
              <a:t>accompanied by the copy of the plaint</a:t>
            </a:r>
            <a:r>
              <a:rPr lang="en-US" dirty="0"/>
              <a:t>. Where the personal appearance is required for the reason in that case the </a:t>
            </a:r>
            <a:r>
              <a:rPr lang="en-US" dirty="0">
                <a:solidFill>
                  <a:srgbClr val="FF0000"/>
                </a:solidFill>
              </a:rPr>
              <a:t>summons shall order for personal </a:t>
            </a:r>
            <a:r>
              <a:rPr lang="en-US" dirty="0" smtClean="0">
                <a:solidFill>
                  <a:srgbClr val="FF0000"/>
                </a:solidFill>
              </a:rPr>
              <a:t>appearance.</a:t>
            </a:r>
            <a:endParaRPr lang="en-US" dirty="0">
              <a:solidFill>
                <a:srgbClr val="FF0000"/>
              </a:solidFill>
            </a:endParaRPr>
          </a:p>
        </p:txBody>
      </p:sp>
    </p:spTree>
    <p:extLst>
      <p:ext uri="{BB962C8B-B14F-4D97-AF65-F5344CB8AC3E}">
        <p14:creationId xmlns:p14="http://schemas.microsoft.com/office/powerpoint/2010/main" val="2041070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 – REGARDING AUDIT</a:t>
            </a:r>
            <a:endParaRPr lang="en-US" dirty="0"/>
          </a:p>
        </p:txBody>
      </p:sp>
      <p:sp>
        <p:nvSpPr>
          <p:cNvPr id="3" name="Content Placeholder 2"/>
          <p:cNvSpPr>
            <a:spLocks noGrp="1"/>
          </p:cNvSpPr>
          <p:nvPr>
            <p:ph idx="1"/>
          </p:nvPr>
        </p:nvSpPr>
        <p:spPr/>
        <p:txBody>
          <a:bodyPr/>
          <a:lstStyle/>
          <a:p>
            <a:r>
              <a:rPr lang="en-US" b="1" dirty="0"/>
              <a:t>Sahara India (Firm), </a:t>
            </a:r>
            <a:r>
              <a:rPr lang="en-US" b="1" dirty="0" err="1"/>
              <a:t>Lucknow</a:t>
            </a:r>
            <a:r>
              <a:rPr lang="en-US" b="1" dirty="0"/>
              <a:t> v. CIT Central-I and </a:t>
            </a:r>
            <a:r>
              <a:rPr lang="en-US" b="1" dirty="0" err="1"/>
              <a:t>Anr</a:t>
            </a:r>
            <a:r>
              <a:rPr lang="en-US" b="1" dirty="0"/>
              <a:t> reported in (2008)14 SCC 151</a:t>
            </a:r>
            <a:r>
              <a:rPr lang="en-US" dirty="0"/>
              <a:t>. </a:t>
            </a:r>
            <a:r>
              <a:rPr lang="en-US" dirty="0" smtClean="0"/>
              <a:t>[</a:t>
            </a:r>
            <a:r>
              <a:rPr lang="en-IN" dirty="0" smtClean="0"/>
              <a:t>24,25,26,32]</a:t>
            </a:r>
            <a:endParaRPr lang="en-US" dirty="0" smtClean="0"/>
          </a:p>
          <a:p>
            <a:endParaRPr lang="en-US" dirty="0"/>
          </a:p>
          <a:p>
            <a:r>
              <a:rPr lang="en-US" dirty="0" smtClean="0"/>
              <a:t>Audit </a:t>
            </a:r>
            <a:r>
              <a:rPr lang="en-US" dirty="0"/>
              <a:t>entail civil consequences. </a:t>
            </a:r>
            <a:r>
              <a:rPr lang="en-US" dirty="0" err="1"/>
              <a:t>assessee</a:t>
            </a:r>
            <a:r>
              <a:rPr lang="en-US" dirty="0"/>
              <a:t> must be put to notice, principles of natural justice implicit.</a:t>
            </a:r>
          </a:p>
        </p:txBody>
      </p:sp>
    </p:spTree>
    <p:extLst>
      <p:ext uri="{BB962C8B-B14F-4D97-AF65-F5344CB8AC3E}">
        <p14:creationId xmlns:p14="http://schemas.microsoft.com/office/powerpoint/2010/main" val="538548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 IN Act defined AND RULES </a:t>
            </a:r>
            <a:r>
              <a:rPr lang="en-US" dirty="0"/>
              <a:t>Envisage</a:t>
            </a:r>
            <a:r>
              <a:rPr lang="en-US" dirty="0" smtClean="0"/>
              <a:t> </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 </a:t>
            </a:r>
          </a:p>
          <a:p>
            <a:r>
              <a:rPr lang="en-US" b="1" dirty="0" smtClean="0"/>
              <a:t>Audit Means:</a:t>
            </a:r>
          </a:p>
          <a:p>
            <a:pPr algn="just"/>
            <a:r>
              <a:rPr lang="en-GB" dirty="0" smtClean="0"/>
              <a:t>Section 2(13) “</a:t>
            </a:r>
            <a:r>
              <a:rPr lang="en-GB" dirty="0"/>
              <a:t>audit” means the examination of records, returns and other documents maintained or furnished by the registered person under this Act or the rules made thereunder or under any other law for the time being in force to verify the correctness of turnover declared, taxes paid, refund claimed and input tax credit availed, and to assess his compliance with the provisions of this Act or the rules made thereunder;</a:t>
            </a:r>
            <a:endParaRPr lang="en-US" dirty="0"/>
          </a:p>
          <a:p>
            <a:pPr algn="just"/>
            <a:r>
              <a:rPr lang="en-US" b="1" dirty="0" smtClean="0">
                <a:solidFill>
                  <a:srgbClr val="FF0000"/>
                </a:solidFill>
              </a:rPr>
              <a:t>Rule 101 (3</a:t>
            </a:r>
            <a:r>
              <a:rPr lang="en-US" b="1" dirty="0">
                <a:solidFill>
                  <a:srgbClr val="FF0000"/>
                </a:solidFill>
              </a:rPr>
              <a:t>) </a:t>
            </a:r>
            <a:r>
              <a:rPr lang="en-US" dirty="0"/>
              <a:t>The proper officer </a:t>
            </a:r>
            <a:r>
              <a:rPr lang="en-US" dirty="0" err="1"/>
              <a:t>authorised</a:t>
            </a:r>
            <a:r>
              <a:rPr lang="en-US" dirty="0"/>
              <a:t> to conduct audit of the records and the books of account of the registered person shall, with the assistance of the team of officers and officials accompanying him, verify the documents on the basis of which the books of account are maintained and the returns and statements furnished under the provisions of the Act and the rules made thereunder, the correctness of the turnover, </a:t>
            </a:r>
            <a:r>
              <a:rPr lang="en-US" dirty="0">
                <a:solidFill>
                  <a:srgbClr val="FF0000"/>
                </a:solidFill>
              </a:rPr>
              <a:t>exemptions and deductions claimed</a:t>
            </a:r>
            <a:r>
              <a:rPr lang="en-US" dirty="0"/>
              <a:t>, the rate of tax applied in respect of the supply of goods or services or both, the input tax credit availed </a:t>
            </a:r>
            <a:r>
              <a:rPr lang="en-US" dirty="0">
                <a:solidFill>
                  <a:srgbClr val="FF0000"/>
                </a:solidFill>
              </a:rPr>
              <a:t>and </a:t>
            </a:r>
            <a:r>
              <a:rPr lang="en-US" dirty="0" err="1">
                <a:solidFill>
                  <a:srgbClr val="FF0000"/>
                </a:solidFill>
              </a:rPr>
              <a:t>utilised</a:t>
            </a:r>
            <a:r>
              <a:rPr lang="en-US" dirty="0"/>
              <a:t>, refund claimed, </a:t>
            </a:r>
            <a:r>
              <a:rPr lang="en-US" dirty="0">
                <a:solidFill>
                  <a:srgbClr val="FF0000"/>
                </a:solidFill>
              </a:rPr>
              <a:t>and other relevant issues and record</a:t>
            </a:r>
            <a:r>
              <a:rPr lang="en-US" dirty="0"/>
              <a:t> the observations in his audit notes</a:t>
            </a:r>
            <a:r>
              <a:rPr lang="en-US" dirty="0" smtClean="0"/>
              <a:t>.</a:t>
            </a:r>
          </a:p>
          <a:p>
            <a:pPr lvl="0"/>
            <a:r>
              <a:rPr lang="en-US" b="1" dirty="0"/>
              <a:t>S. 71. Access to business premises</a:t>
            </a:r>
            <a:endParaRPr lang="en-US" dirty="0"/>
          </a:p>
          <a:p>
            <a:pPr algn="just"/>
            <a:r>
              <a:rPr lang="en-US" dirty="0"/>
              <a:t>(1) Any officer under this Act, </a:t>
            </a:r>
            <a:r>
              <a:rPr lang="en-US" dirty="0" err="1"/>
              <a:t>authorised</a:t>
            </a:r>
            <a:r>
              <a:rPr lang="en-US" dirty="0"/>
              <a:t> by the proper officer  not below the rank of Joint Commissioner, shall have access to any place of business of a registered person </a:t>
            </a:r>
            <a:r>
              <a:rPr lang="en-US" dirty="0">
                <a:solidFill>
                  <a:srgbClr val="FF0000"/>
                </a:solidFill>
              </a:rPr>
              <a:t>to inspect </a:t>
            </a:r>
            <a:r>
              <a:rPr lang="en-US" dirty="0">
                <a:solidFill>
                  <a:schemeClr val="accent2"/>
                </a:solidFill>
              </a:rPr>
              <a:t>books of account</a:t>
            </a:r>
            <a:r>
              <a:rPr lang="en-US" dirty="0"/>
              <a:t>, </a:t>
            </a:r>
            <a:r>
              <a:rPr lang="en-US" dirty="0">
                <a:solidFill>
                  <a:srgbClr val="FF0000"/>
                </a:solidFill>
              </a:rPr>
              <a:t>documents,</a:t>
            </a:r>
            <a:r>
              <a:rPr lang="en-US" dirty="0"/>
              <a:t> </a:t>
            </a:r>
            <a:r>
              <a:rPr lang="en-US" dirty="0">
                <a:solidFill>
                  <a:srgbClr val="002060"/>
                </a:solidFill>
              </a:rPr>
              <a:t>computers,</a:t>
            </a:r>
            <a:r>
              <a:rPr lang="en-US" dirty="0"/>
              <a:t> </a:t>
            </a:r>
            <a:r>
              <a:rPr lang="en-US" dirty="0">
                <a:solidFill>
                  <a:srgbClr val="C00000"/>
                </a:solidFill>
              </a:rPr>
              <a:t>computer programs</a:t>
            </a:r>
            <a:r>
              <a:rPr lang="en-US" dirty="0"/>
              <a:t>, </a:t>
            </a:r>
            <a:r>
              <a:rPr lang="en-US" dirty="0">
                <a:solidFill>
                  <a:srgbClr val="C00000"/>
                </a:solidFill>
              </a:rPr>
              <a:t>computer software whether installed in a computer or otherwise </a:t>
            </a:r>
            <a:r>
              <a:rPr lang="en-US" dirty="0"/>
              <a:t>and </a:t>
            </a:r>
            <a:r>
              <a:rPr lang="en-US" dirty="0">
                <a:solidFill>
                  <a:srgbClr val="0070C0"/>
                </a:solidFill>
              </a:rPr>
              <a:t>such other things as he may require </a:t>
            </a:r>
            <a:r>
              <a:rPr lang="en-US" dirty="0"/>
              <a:t>and which may be available at such place, </a:t>
            </a:r>
            <a:r>
              <a:rPr lang="en-US" dirty="0">
                <a:solidFill>
                  <a:srgbClr val="0070C0"/>
                </a:solidFill>
              </a:rPr>
              <a:t>for the purposes of carrying out any audit</a:t>
            </a:r>
            <a:r>
              <a:rPr lang="en-US" dirty="0"/>
              <a:t>, </a:t>
            </a:r>
            <a:r>
              <a:rPr lang="en-US" dirty="0">
                <a:solidFill>
                  <a:srgbClr val="FF0000"/>
                </a:solidFill>
              </a:rPr>
              <a:t>scrutiny,</a:t>
            </a:r>
            <a:r>
              <a:rPr lang="en-US" dirty="0"/>
              <a:t> </a:t>
            </a:r>
            <a:r>
              <a:rPr lang="en-US" dirty="0">
                <a:solidFill>
                  <a:srgbClr val="00B050"/>
                </a:solidFill>
              </a:rPr>
              <a:t>verification</a:t>
            </a:r>
            <a:r>
              <a:rPr lang="en-US" dirty="0"/>
              <a:t> </a:t>
            </a:r>
            <a:r>
              <a:rPr lang="en-US" dirty="0">
                <a:solidFill>
                  <a:srgbClr val="7030A0"/>
                </a:solidFill>
              </a:rPr>
              <a:t>and checks </a:t>
            </a:r>
            <a:r>
              <a:rPr lang="en-US" dirty="0">
                <a:solidFill>
                  <a:srgbClr val="FF0000"/>
                </a:solidFill>
              </a:rPr>
              <a:t>as may be necessary to safeguard the interest of </a:t>
            </a:r>
            <a:r>
              <a:rPr lang="en-US" dirty="0" smtClean="0">
                <a:solidFill>
                  <a:srgbClr val="FF0000"/>
                </a:solidFill>
              </a:rPr>
              <a:t>revenue</a:t>
            </a:r>
          </a:p>
          <a:p>
            <a:pPr algn="just"/>
            <a:r>
              <a:rPr lang="en-US" b="1" dirty="0"/>
              <a:t>66. Special audit.—</a:t>
            </a:r>
            <a:r>
              <a:rPr lang="en-US" dirty="0"/>
              <a:t>(1) If at any stage of </a:t>
            </a:r>
            <a:r>
              <a:rPr lang="en-US" dirty="0">
                <a:solidFill>
                  <a:srgbClr val="FF0000"/>
                </a:solidFill>
              </a:rPr>
              <a:t>scrutiny</a:t>
            </a:r>
            <a:r>
              <a:rPr lang="en-US" dirty="0"/>
              <a:t>, </a:t>
            </a:r>
            <a:r>
              <a:rPr lang="en-US" dirty="0">
                <a:solidFill>
                  <a:srgbClr val="00B050"/>
                </a:solidFill>
              </a:rPr>
              <a:t>inquiry</a:t>
            </a:r>
            <a:r>
              <a:rPr lang="en-US" dirty="0"/>
              <a:t>, </a:t>
            </a:r>
            <a:r>
              <a:rPr lang="en-US" dirty="0">
                <a:solidFill>
                  <a:srgbClr val="7030A0"/>
                </a:solidFill>
              </a:rPr>
              <a:t>investigation</a:t>
            </a:r>
            <a:r>
              <a:rPr lang="en-US" dirty="0"/>
              <a:t> or </a:t>
            </a:r>
            <a:r>
              <a:rPr lang="en-US" dirty="0">
                <a:solidFill>
                  <a:srgbClr val="FF0000"/>
                </a:solidFill>
              </a:rPr>
              <a:t>any other proceedings before </a:t>
            </a:r>
            <a:r>
              <a:rPr lang="en-US" dirty="0" smtClean="0">
                <a:solidFill>
                  <a:srgbClr val="FF0000"/>
                </a:solidFill>
              </a:rPr>
              <a:t>him</a:t>
            </a:r>
          </a:p>
          <a:p>
            <a:pPr algn="just"/>
            <a:r>
              <a:rPr lang="en-US" b="1" dirty="0"/>
              <a:t>S. 153. Taking assistance from an expert.—</a:t>
            </a:r>
            <a:r>
              <a:rPr lang="en-US" dirty="0"/>
              <a:t>Any officer not below the rank of Assistant Commissioner may, having regard to the nature and complexity of the case and the interest of revenue, take assistance of any expert at any stage of </a:t>
            </a:r>
            <a:r>
              <a:rPr lang="en-US" dirty="0">
                <a:solidFill>
                  <a:srgbClr val="FF0000"/>
                </a:solidFill>
              </a:rPr>
              <a:t>scrutiny</a:t>
            </a:r>
            <a:r>
              <a:rPr lang="en-US" dirty="0"/>
              <a:t>, </a:t>
            </a:r>
            <a:r>
              <a:rPr lang="en-US" dirty="0">
                <a:solidFill>
                  <a:srgbClr val="0070C0"/>
                </a:solidFill>
              </a:rPr>
              <a:t>inquiry</a:t>
            </a:r>
            <a:r>
              <a:rPr lang="en-US" dirty="0"/>
              <a:t>, </a:t>
            </a:r>
            <a:r>
              <a:rPr lang="en-US" dirty="0">
                <a:solidFill>
                  <a:srgbClr val="7030A0"/>
                </a:solidFill>
              </a:rPr>
              <a:t>investigation</a:t>
            </a:r>
            <a:r>
              <a:rPr lang="en-US" dirty="0"/>
              <a:t> or </a:t>
            </a:r>
            <a:r>
              <a:rPr lang="en-US" dirty="0">
                <a:solidFill>
                  <a:srgbClr val="FF0000"/>
                </a:solidFill>
              </a:rPr>
              <a:t>any other proceedings before him</a:t>
            </a:r>
            <a:r>
              <a:rPr lang="en-US" dirty="0"/>
              <a:t>.</a:t>
            </a:r>
            <a:endParaRPr lang="en-US" dirty="0">
              <a:solidFill>
                <a:srgbClr val="FF0000"/>
              </a:solidFill>
            </a:endParaRPr>
          </a:p>
          <a:p>
            <a:pPr algn="just"/>
            <a:endParaRPr lang="en-US" dirty="0" smtClean="0">
              <a:solidFill>
                <a:srgbClr val="FF0000"/>
              </a:solidFill>
            </a:endParaRPr>
          </a:p>
          <a:p>
            <a:pPr algn="just"/>
            <a:endParaRPr lang="en-US" dirty="0"/>
          </a:p>
          <a:p>
            <a:endParaRPr lang="en-US" dirty="0"/>
          </a:p>
        </p:txBody>
      </p:sp>
    </p:spTree>
    <p:extLst>
      <p:ext uri="{BB962C8B-B14F-4D97-AF65-F5344CB8AC3E}">
        <p14:creationId xmlns:p14="http://schemas.microsoft.com/office/powerpoint/2010/main" val="3501826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Records to be made </a:t>
            </a:r>
            <a:r>
              <a:rPr lang="en-US" dirty="0" err="1" smtClean="0"/>
              <a:t>avaiable</a:t>
            </a:r>
            <a:r>
              <a:rPr lang="en-US" dirty="0" smtClean="0"/>
              <a:t> u/s 71</a:t>
            </a:r>
            <a:endParaRPr lang="en-US" dirty="0"/>
          </a:p>
        </p:txBody>
      </p:sp>
      <p:sp>
        <p:nvSpPr>
          <p:cNvPr id="3" name="Content Placeholder 2"/>
          <p:cNvSpPr>
            <a:spLocks noGrp="1"/>
          </p:cNvSpPr>
          <p:nvPr>
            <p:ph idx="1"/>
          </p:nvPr>
        </p:nvSpPr>
        <p:spPr/>
        <p:txBody>
          <a:bodyPr>
            <a:normAutofit fontScale="70000" lnSpcReduction="20000"/>
          </a:bodyPr>
          <a:lstStyle/>
          <a:p>
            <a:pPr lvl="0"/>
            <a:r>
              <a:rPr lang="en-US" b="1" dirty="0"/>
              <a:t>S. 71. Access to business premises</a:t>
            </a:r>
            <a:endParaRPr lang="en-US" dirty="0"/>
          </a:p>
          <a:p>
            <a:pPr lvl="0" algn="just"/>
            <a:r>
              <a:rPr lang="en-US" dirty="0"/>
              <a:t>(2) Every person in charge of place referred to in sub-section (1) shall, on demand, make available to the officer </a:t>
            </a:r>
            <a:r>
              <a:rPr lang="en-US" dirty="0" err="1"/>
              <a:t>authorised</a:t>
            </a:r>
            <a:r>
              <a:rPr lang="en-US" dirty="0"/>
              <a:t> under sub-section (1) </a:t>
            </a:r>
            <a:r>
              <a:rPr lang="en-US" dirty="0">
                <a:solidFill>
                  <a:srgbClr val="FF0000"/>
                </a:solidFill>
              </a:rPr>
              <a:t>or the audit party deputed by the proper officer  </a:t>
            </a:r>
            <a:r>
              <a:rPr lang="en-US" dirty="0"/>
              <a:t>or a cost accountant or chartered accountant nominated under section 66—</a:t>
            </a:r>
          </a:p>
          <a:p>
            <a:pPr lvl="0" algn="just"/>
            <a:r>
              <a:rPr lang="en-US" dirty="0"/>
              <a:t>(i) such records as prepared or maintained by the registered person and declared to the proper officer in such manner as may be prescribed;</a:t>
            </a:r>
          </a:p>
          <a:p>
            <a:pPr lvl="0" algn="just"/>
            <a:r>
              <a:rPr lang="en-US" dirty="0"/>
              <a:t>(ii) </a:t>
            </a:r>
            <a:r>
              <a:rPr lang="en-US" dirty="0">
                <a:solidFill>
                  <a:srgbClr val="FF0000"/>
                </a:solidFill>
              </a:rPr>
              <a:t>trial balance or its equivalent</a:t>
            </a:r>
            <a:r>
              <a:rPr lang="en-US" dirty="0"/>
              <a:t>;</a:t>
            </a:r>
          </a:p>
          <a:p>
            <a:pPr lvl="0" algn="just"/>
            <a:r>
              <a:rPr lang="en-US" dirty="0"/>
              <a:t>(iii) </a:t>
            </a:r>
            <a:r>
              <a:rPr lang="en-US" dirty="0">
                <a:solidFill>
                  <a:srgbClr val="0070C0"/>
                </a:solidFill>
              </a:rPr>
              <a:t>statements of annual financial accounts, duly audited, wherever required</a:t>
            </a:r>
            <a:r>
              <a:rPr lang="en-US" dirty="0"/>
              <a:t>;</a:t>
            </a:r>
          </a:p>
          <a:p>
            <a:pPr lvl="0" algn="just"/>
            <a:r>
              <a:rPr lang="en-US" dirty="0"/>
              <a:t>(iv) </a:t>
            </a:r>
            <a:r>
              <a:rPr lang="en-US" dirty="0">
                <a:solidFill>
                  <a:srgbClr val="FF0000"/>
                </a:solidFill>
              </a:rPr>
              <a:t>cost audit report, if any, under section 148 of the Companies Act, 2013 (18 of 2013)</a:t>
            </a:r>
            <a:r>
              <a:rPr lang="en-US" dirty="0"/>
              <a:t>;</a:t>
            </a:r>
          </a:p>
          <a:p>
            <a:pPr lvl="0" algn="just"/>
            <a:r>
              <a:rPr lang="en-US" dirty="0"/>
              <a:t>(v) </a:t>
            </a:r>
            <a:r>
              <a:rPr lang="en-US" dirty="0">
                <a:solidFill>
                  <a:srgbClr val="0070C0"/>
                </a:solidFill>
              </a:rPr>
              <a:t>the income-tax audit report, if any, under section 44AB of the Income-tax Act, 1961 (43 of 1961)</a:t>
            </a:r>
            <a:r>
              <a:rPr lang="en-US" dirty="0"/>
              <a:t>; and</a:t>
            </a:r>
          </a:p>
          <a:p>
            <a:pPr lvl="0" algn="just"/>
            <a:r>
              <a:rPr lang="en-US" dirty="0"/>
              <a:t>(vi) </a:t>
            </a:r>
            <a:r>
              <a:rPr lang="en-US" dirty="0">
                <a:solidFill>
                  <a:srgbClr val="C00000"/>
                </a:solidFill>
              </a:rPr>
              <a:t>any other relevant record</a:t>
            </a:r>
            <a:r>
              <a:rPr lang="en-US" dirty="0"/>
              <a:t>, </a:t>
            </a:r>
          </a:p>
          <a:p>
            <a:pPr algn="just"/>
            <a:r>
              <a:rPr lang="en-US" dirty="0">
                <a:solidFill>
                  <a:srgbClr val="FF0000"/>
                </a:solidFill>
              </a:rPr>
              <a:t>for the scrutiny </a:t>
            </a:r>
            <a:r>
              <a:rPr lang="en-US" dirty="0" smtClean="0">
                <a:solidFill>
                  <a:srgbClr val="FF0000"/>
                </a:solidFill>
              </a:rPr>
              <a:t>by</a:t>
            </a:r>
            <a:r>
              <a:rPr lang="en-US" dirty="0" smtClean="0"/>
              <a:t> the officer or </a:t>
            </a:r>
            <a:r>
              <a:rPr lang="en-US" dirty="0">
                <a:solidFill>
                  <a:srgbClr val="FF0000"/>
                </a:solidFill>
              </a:rPr>
              <a:t>audit </a:t>
            </a:r>
            <a:r>
              <a:rPr lang="en-US" dirty="0" smtClean="0">
                <a:solidFill>
                  <a:srgbClr val="FF0000"/>
                </a:solidFill>
              </a:rPr>
              <a:t>party </a:t>
            </a:r>
            <a:r>
              <a:rPr lang="en-US" dirty="0"/>
              <a:t>or the chartered accountant or cost accountant </a:t>
            </a:r>
            <a:r>
              <a:rPr lang="en-US" dirty="0">
                <a:solidFill>
                  <a:srgbClr val="FF0000"/>
                </a:solidFill>
              </a:rPr>
              <a:t>within a period not exceeding fifteen working day</a:t>
            </a:r>
            <a:r>
              <a:rPr lang="en-US" dirty="0"/>
              <a:t>s from the day when such demand is made, or such further period as may be allowed by the said officer or the audit party or the chartered accountant or cost accountant.</a:t>
            </a:r>
          </a:p>
        </p:txBody>
      </p:sp>
    </p:spTree>
    <p:extLst>
      <p:ext uri="{BB962C8B-B14F-4D97-AF65-F5344CB8AC3E}">
        <p14:creationId xmlns:p14="http://schemas.microsoft.com/office/powerpoint/2010/main" val="1542805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35(5) Audit by CA, CMA</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S. 35. Accounts and other records</a:t>
            </a:r>
            <a:r>
              <a:rPr lang="en-US" b="1" dirty="0" smtClean="0"/>
              <a:t>.— [ Audit by professionals – CA, CMA]</a:t>
            </a:r>
            <a:endParaRPr lang="en-US" dirty="0" smtClean="0"/>
          </a:p>
          <a:p>
            <a:pPr algn="just"/>
            <a:r>
              <a:rPr lang="en-US" dirty="0" smtClean="0"/>
              <a:t>(</a:t>
            </a:r>
            <a:r>
              <a:rPr lang="en-US" dirty="0"/>
              <a:t>5) Every registered person whose turnover during a financial year exceeds the prescribed limit shall get his accounts audited by a chartered accountant or a cost accountant and shall submit a copy of the audited annual accounts, the </a:t>
            </a:r>
            <a:r>
              <a:rPr lang="en-US" dirty="0">
                <a:solidFill>
                  <a:srgbClr val="FF0000"/>
                </a:solidFill>
              </a:rPr>
              <a:t>reconciliation statement </a:t>
            </a:r>
            <a:r>
              <a:rPr lang="en-US" dirty="0"/>
              <a:t>under sub-section (2) of section 44 and such other documents in such form and manner as may be prescribed</a:t>
            </a:r>
            <a:r>
              <a:rPr lang="en-US" dirty="0" smtClean="0"/>
              <a:t>.</a:t>
            </a:r>
          </a:p>
          <a:p>
            <a:pPr algn="just"/>
            <a:r>
              <a:rPr lang="en-US" dirty="0"/>
              <a:t>Provided that nothing contained in this sub-section shall apply to any department of the Central Government or a State Government or a local authority, whose books of account are subject to audit by the Comptroller and Auditor-General of India or an auditor appointed for auditing the accounts of local authorities under any law for the time being in force</a:t>
            </a:r>
            <a:r>
              <a:rPr lang="en-US" dirty="0" smtClean="0"/>
              <a:t>. </a:t>
            </a:r>
            <a:r>
              <a:rPr lang="en-US" i="1" dirty="0"/>
              <a:t>Ins.</a:t>
            </a:r>
            <a:r>
              <a:rPr lang="en-US" dirty="0"/>
              <a:t> </a:t>
            </a:r>
            <a:r>
              <a:rPr lang="en-US" dirty="0" err="1"/>
              <a:t>w.e.f</a:t>
            </a:r>
            <a:r>
              <a:rPr lang="en-US" dirty="0"/>
              <a:t> 01-02-2019 (vide N.No.2 /2019-CT dated 29-01-2019) by Central Goods and Services Tax (Amendment) Act, 2018, vide Ministry of Law and Justice Notification </a:t>
            </a:r>
            <a:r>
              <a:rPr lang="en-US" dirty="0" err="1"/>
              <a:t>dt.</a:t>
            </a:r>
            <a:r>
              <a:rPr lang="en-US" dirty="0"/>
              <a:t> 29-08-2018</a:t>
            </a:r>
            <a:endParaRPr lang="en-US" dirty="0" smtClean="0"/>
          </a:p>
          <a:p>
            <a:pPr algn="just"/>
            <a:r>
              <a:rPr lang="en-US" b="1" dirty="0" smtClean="0">
                <a:solidFill>
                  <a:srgbClr val="FF0000"/>
                </a:solidFill>
              </a:rPr>
              <a:t>Rule 80 (3): </a:t>
            </a:r>
            <a:r>
              <a:rPr lang="en-US" dirty="0" smtClean="0">
                <a:solidFill>
                  <a:srgbClr val="FF0000"/>
                </a:solidFill>
              </a:rPr>
              <a:t>Every </a:t>
            </a:r>
            <a:r>
              <a:rPr lang="en-US" dirty="0">
                <a:solidFill>
                  <a:srgbClr val="FF0000"/>
                </a:solidFill>
              </a:rPr>
              <a:t>registered person [other than those referred to in the proviso to sub-section (5) of section 35] whose aggregate turnover during a financial year exceeds two </a:t>
            </a:r>
            <a:r>
              <a:rPr lang="en-US" dirty="0" err="1">
                <a:solidFill>
                  <a:srgbClr val="FF0000"/>
                </a:solidFill>
              </a:rPr>
              <a:t>crore</a:t>
            </a:r>
            <a:r>
              <a:rPr lang="en-US" dirty="0">
                <a:solidFill>
                  <a:srgbClr val="FF0000"/>
                </a:solidFill>
              </a:rPr>
              <a:t> rupees shall get his accounts audited as specified under sub-section (5) of section 35 and he shall furnish a copy of audited annual accounts and a reconciliation statement, duly certified, in </a:t>
            </a:r>
            <a:r>
              <a:rPr lang="en-US" b="1" dirty="0">
                <a:solidFill>
                  <a:srgbClr val="FF0000"/>
                </a:solidFill>
              </a:rPr>
              <a:t>FORM GSTR-9C, </a:t>
            </a:r>
            <a:r>
              <a:rPr lang="en-US" dirty="0">
                <a:solidFill>
                  <a:srgbClr val="FF0000"/>
                </a:solidFill>
              </a:rPr>
              <a:t>electronically through the common portal either directly or through a Facilitation Centre notified by the Commissioner. </a:t>
            </a:r>
            <a:r>
              <a:rPr lang="en-US" dirty="0"/>
              <a:t>	</a:t>
            </a:r>
            <a:r>
              <a:rPr lang="en-GB" i="1" dirty="0"/>
              <a:t>Ins. </a:t>
            </a:r>
            <a:r>
              <a:rPr lang="en-GB" dirty="0" err="1"/>
              <a:t>w.e.f</a:t>
            </a:r>
            <a:r>
              <a:rPr lang="en-GB" dirty="0"/>
              <a:t>. 1-02-2019 vide Notification No. 3/2019, GSR 63(E), </a:t>
            </a:r>
            <a:r>
              <a:rPr lang="en-GB" dirty="0" err="1"/>
              <a:t>dt.</a:t>
            </a:r>
            <a:r>
              <a:rPr lang="en-GB" dirty="0"/>
              <a:t> 29-01-2019.</a:t>
            </a:r>
            <a:endParaRPr lang="en-US" dirty="0"/>
          </a:p>
          <a:p>
            <a:pPr algn="just"/>
            <a:r>
              <a:rPr lang="en-GB" dirty="0" smtClean="0">
                <a:solidFill>
                  <a:srgbClr val="00B0F0"/>
                </a:solidFill>
              </a:rPr>
              <a:t>Section 2(6): </a:t>
            </a:r>
            <a:r>
              <a:rPr lang="en-GB" dirty="0" smtClean="0"/>
              <a:t>“aggregate </a:t>
            </a:r>
            <a:r>
              <a:rPr lang="en-GB" dirty="0"/>
              <a:t>turnover” means the aggregate value of all taxable supplies (excluding the value of inward supplies on which tax is payable by a person on reverse charge basis), exempt supplies, exports of goods or services or both and inter-State supplies of persons having the same Permanent Account Number, to be computed on all India basis but excludes central tax, State tax, Union territory tax, integrated tax and cess;</a:t>
            </a:r>
            <a:endParaRPr lang="en-US" dirty="0"/>
          </a:p>
          <a:p>
            <a:pPr algn="just"/>
            <a:r>
              <a:rPr lang="en-US" b="1" dirty="0" smtClean="0"/>
              <a:t>S</a:t>
            </a:r>
            <a:r>
              <a:rPr lang="en-US" b="1" dirty="0"/>
              <a:t>. 44. Annual return</a:t>
            </a:r>
            <a:r>
              <a:rPr lang="en-US" b="1" dirty="0" smtClean="0"/>
              <a:t>.—</a:t>
            </a:r>
            <a:r>
              <a:rPr lang="en-US" dirty="0" smtClean="0"/>
              <a:t>(</a:t>
            </a:r>
            <a:r>
              <a:rPr lang="en-US" b="1" dirty="0" smtClean="0"/>
              <a:t>reconciliation statement)</a:t>
            </a:r>
            <a:endParaRPr lang="en-US" b="1" dirty="0"/>
          </a:p>
          <a:p>
            <a:pPr algn="just"/>
            <a:r>
              <a:rPr lang="en-US" dirty="0"/>
              <a:t>(2) Every registered person who is required to get his accounts audited in accordance with the provisions of sub-section (5) of section 35 shall furnish, electronically, the annual return under sub-section (1) along with a copy of the audited annual accounts and a </a:t>
            </a:r>
            <a:r>
              <a:rPr lang="en-US" dirty="0">
                <a:solidFill>
                  <a:srgbClr val="FF0000"/>
                </a:solidFill>
              </a:rPr>
              <a:t>reconciliation statement</a:t>
            </a:r>
            <a:r>
              <a:rPr lang="en-US" dirty="0"/>
              <a:t>, reconciling the value of supplies declared in the return furnished for the financial year with the audited annual financial statement, and such other particulars as may be prescribed.</a:t>
            </a:r>
          </a:p>
          <a:p>
            <a:pPr algn="just"/>
            <a:endParaRPr lang="en-US" dirty="0"/>
          </a:p>
          <a:p>
            <a:endParaRPr lang="en-US" dirty="0"/>
          </a:p>
        </p:txBody>
      </p:sp>
    </p:spTree>
    <p:extLst>
      <p:ext uri="{BB962C8B-B14F-4D97-AF65-F5344CB8AC3E}">
        <p14:creationId xmlns:p14="http://schemas.microsoft.com/office/powerpoint/2010/main" val="3470780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B23155-1767-4A72-A46A-E0736BF0634C}"/>
              </a:ext>
            </a:extLst>
          </p:cNvPr>
          <p:cNvSpPr>
            <a:spLocks noGrp="1"/>
          </p:cNvSpPr>
          <p:nvPr>
            <p:ph type="title"/>
          </p:nvPr>
        </p:nvSpPr>
        <p:spPr/>
        <p:txBody>
          <a:bodyPr/>
          <a:lstStyle/>
          <a:p>
            <a:r>
              <a:rPr lang="en-US" dirty="0" smtClean="0"/>
              <a:t>SECTION 65 - </a:t>
            </a:r>
            <a:r>
              <a:rPr lang="en-US" b="1" dirty="0"/>
              <a:t>Audit by tax authorities</a:t>
            </a:r>
            <a:endParaRPr lang="en-US" dirty="0"/>
          </a:p>
        </p:txBody>
      </p:sp>
      <p:sp>
        <p:nvSpPr>
          <p:cNvPr id="3" name="Content Placeholder 2">
            <a:extLst>
              <a:ext uri="{FF2B5EF4-FFF2-40B4-BE49-F238E27FC236}">
                <a16:creationId xmlns:a16="http://schemas.microsoft.com/office/drawing/2014/main" xmlns="" id="{E27856FB-2F3E-4463-A4C8-591B955E8199}"/>
              </a:ext>
            </a:extLst>
          </p:cNvPr>
          <p:cNvSpPr>
            <a:spLocks noGrp="1"/>
          </p:cNvSpPr>
          <p:nvPr>
            <p:ph idx="1"/>
          </p:nvPr>
        </p:nvSpPr>
        <p:spPr>
          <a:xfrm>
            <a:off x="1024128" y="1868557"/>
            <a:ext cx="10571524" cy="4440803"/>
          </a:xfrm>
        </p:spPr>
        <p:txBody>
          <a:bodyPr>
            <a:normAutofit fontScale="70000" lnSpcReduction="20000"/>
          </a:bodyPr>
          <a:lstStyle/>
          <a:p>
            <a:pPr algn="just" fontAlgn="base">
              <a:buFont typeface="Wingdings" panose="05000000000000000000" pitchFamily="2" charset="2"/>
              <a:buChar char="q"/>
            </a:pPr>
            <a:r>
              <a:rPr lang="en-US" b="1" dirty="0"/>
              <a:t>S. 65 . Audit by tax authorities</a:t>
            </a:r>
          </a:p>
          <a:p>
            <a:pPr algn="just" fontAlgn="base"/>
            <a:r>
              <a:rPr lang="en-US" dirty="0"/>
              <a:t>(1) The Commissioner or any officer authorised by him, by way of a general or a specific order, may undertake audit of any registered person for such period, at such frequency and in such manner as may be prescribed</a:t>
            </a:r>
            <a:r>
              <a:rPr lang="en-US" dirty="0" smtClean="0"/>
              <a:t>.</a:t>
            </a:r>
          </a:p>
          <a:p>
            <a:pPr algn="just" fontAlgn="base"/>
            <a:r>
              <a:rPr lang="en-US" b="1" dirty="0">
                <a:solidFill>
                  <a:srgbClr val="FF0000"/>
                </a:solidFill>
              </a:rPr>
              <a:t>Rule 101.(</a:t>
            </a:r>
            <a:r>
              <a:rPr lang="en-US" dirty="0">
                <a:solidFill>
                  <a:srgbClr val="FF0000"/>
                </a:solidFill>
              </a:rPr>
              <a:t>1) The period of audit to be conducted under sub-section (1) of section 65 shall be a financial year or multiples thereof.</a:t>
            </a:r>
          </a:p>
          <a:p>
            <a:pPr algn="just" fontAlgn="base"/>
            <a:r>
              <a:rPr lang="en-US" dirty="0"/>
              <a:t>(2) The officers referred to in sub-section (1) may conduct audit at the place of business of the registered person or in their office</a:t>
            </a:r>
            <a:r>
              <a:rPr lang="en-US" dirty="0" smtClean="0"/>
              <a:t>.</a:t>
            </a:r>
          </a:p>
          <a:p>
            <a:pPr algn="just" fontAlgn="base"/>
            <a:r>
              <a:rPr lang="en-US" dirty="0" smtClean="0"/>
              <a:t>(3) The registered person shall be informed by way of a notice not less than fifteen working days prior to the conduct of audit in such manner as may be prescribed. </a:t>
            </a:r>
          </a:p>
          <a:p>
            <a:pPr algn="just" fontAlgn="base"/>
            <a:r>
              <a:rPr lang="en-US" b="1" dirty="0">
                <a:solidFill>
                  <a:srgbClr val="FF0000"/>
                </a:solidFill>
              </a:rPr>
              <a:t>Rule 101</a:t>
            </a:r>
            <a:r>
              <a:rPr lang="en-US" b="1" dirty="0" smtClean="0">
                <a:solidFill>
                  <a:srgbClr val="FF0000"/>
                </a:solidFill>
              </a:rPr>
              <a:t>.(</a:t>
            </a:r>
            <a:r>
              <a:rPr lang="en-US" dirty="0" smtClean="0">
                <a:solidFill>
                  <a:srgbClr val="FF0000"/>
                </a:solidFill>
              </a:rPr>
              <a:t>2) The proper officer shall issue a notice in</a:t>
            </a:r>
            <a:r>
              <a:rPr lang="en-US" dirty="0">
                <a:solidFill>
                  <a:srgbClr val="FF0000"/>
                </a:solidFill>
              </a:rPr>
              <a:t> </a:t>
            </a:r>
            <a:r>
              <a:rPr lang="en-US" b="1" dirty="0" smtClean="0">
                <a:solidFill>
                  <a:srgbClr val="FF0000"/>
                </a:solidFill>
              </a:rPr>
              <a:t>FORM </a:t>
            </a:r>
            <a:r>
              <a:rPr lang="en-US" b="1" dirty="0">
                <a:solidFill>
                  <a:srgbClr val="FF0000"/>
                </a:solidFill>
              </a:rPr>
              <a:t>GST ADT-01 </a:t>
            </a:r>
            <a:endParaRPr lang="en-US" b="1" dirty="0" smtClean="0">
              <a:solidFill>
                <a:srgbClr val="FF0000"/>
              </a:solidFill>
            </a:endParaRPr>
          </a:p>
          <a:p>
            <a:r>
              <a:rPr lang="en-US" dirty="0" smtClean="0"/>
              <a:t>(</a:t>
            </a:r>
            <a:r>
              <a:rPr lang="en-US" dirty="0"/>
              <a:t>4) The audit under sub-section (1) shall be completed within a period of three months from the date of commencement of the audit:</a:t>
            </a:r>
          </a:p>
          <a:p>
            <a:r>
              <a:rPr lang="en-US" dirty="0"/>
              <a:t>Provided that where the Commissioner is satisfied that audit in respect of such registered person cannot be completed within three months, he may, for the reasons to be recorded in writing, extend the period by a further period not exceeding six months.</a:t>
            </a:r>
          </a:p>
          <a:p>
            <a:r>
              <a:rPr lang="en-US" i="1" dirty="0"/>
              <a:t>Explanation</a:t>
            </a:r>
            <a:r>
              <a:rPr lang="en-US" dirty="0"/>
              <a:t>.—For the purposes of this sub-section, the expression “commencement of audit” shall mean the date on which the records and other documents, called for by the tax authorities, are made available by the registered person or the actual institution of audit at the place of business, whichever is later.</a:t>
            </a:r>
          </a:p>
          <a:p>
            <a:pPr algn="just"/>
            <a:endParaRPr lang="en-US" dirty="0"/>
          </a:p>
        </p:txBody>
      </p:sp>
    </p:spTree>
    <p:extLst>
      <p:ext uri="{BB962C8B-B14F-4D97-AF65-F5344CB8AC3E}">
        <p14:creationId xmlns:p14="http://schemas.microsoft.com/office/powerpoint/2010/main" val="2658363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B23155-1767-4A72-A46A-E0736BF0634C}"/>
              </a:ext>
            </a:extLst>
          </p:cNvPr>
          <p:cNvSpPr>
            <a:spLocks noGrp="1"/>
          </p:cNvSpPr>
          <p:nvPr>
            <p:ph type="title"/>
          </p:nvPr>
        </p:nvSpPr>
        <p:spPr/>
        <p:txBody>
          <a:bodyPr/>
          <a:lstStyle/>
          <a:p>
            <a:r>
              <a:rPr lang="en-US" dirty="0" smtClean="0"/>
              <a:t>SECTION 65 - </a:t>
            </a:r>
            <a:r>
              <a:rPr lang="en-US" b="1" dirty="0"/>
              <a:t>Audit by tax authorities</a:t>
            </a:r>
            <a:endParaRPr lang="en-US" dirty="0"/>
          </a:p>
        </p:txBody>
      </p:sp>
      <p:sp>
        <p:nvSpPr>
          <p:cNvPr id="3" name="Content Placeholder 2">
            <a:extLst>
              <a:ext uri="{FF2B5EF4-FFF2-40B4-BE49-F238E27FC236}">
                <a16:creationId xmlns:a16="http://schemas.microsoft.com/office/drawing/2014/main" xmlns="" id="{E27856FB-2F3E-4463-A4C8-591B955E8199}"/>
              </a:ext>
            </a:extLst>
          </p:cNvPr>
          <p:cNvSpPr>
            <a:spLocks noGrp="1"/>
          </p:cNvSpPr>
          <p:nvPr>
            <p:ph idx="1"/>
          </p:nvPr>
        </p:nvSpPr>
        <p:spPr>
          <a:xfrm>
            <a:off x="1024128" y="1868557"/>
            <a:ext cx="10571524" cy="4440803"/>
          </a:xfrm>
        </p:spPr>
        <p:txBody>
          <a:bodyPr>
            <a:normAutofit fontScale="85000" lnSpcReduction="20000"/>
          </a:bodyPr>
          <a:lstStyle/>
          <a:p>
            <a:pPr algn="just" fontAlgn="base">
              <a:buFont typeface="Wingdings" panose="05000000000000000000" pitchFamily="2" charset="2"/>
              <a:buChar char="q"/>
            </a:pPr>
            <a:r>
              <a:rPr lang="en-US" b="1" dirty="0"/>
              <a:t>S. 65 . Audit by tax authorities</a:t>
            </a:r>
          </a:p>
          <a:p>
            <a:pPr algn="just" fontAlgn="base"/>
            <a:r>
              <a:rPr lang="en-US" dirty="0" smtClean="0"/>
              <a:t>(</a:t>
            </a:r>
            <a:r>
              <a:rPr lang="en-US" dirty="0"/>
              <a:t>5) During the course of audit, the authorised officer may require the registered person,—</a:t>
            </a:r>
          </a:p>
          <a:p>
            <a:pPr algn="just" fontAlgn="base"/>
            <a:r>
              <a:rPr lang="en-US" dirty="0"/>
              <a:t>(</a:t>
            </a:r>
            <a:r>
              <a:rPr lang="en-US" dirty="0" err="1"/>
              <a:t>i</a:t>
            </a:r>
            <a:r>
              <a:rPr lang="en-US" dirty="0"/>
              <a:t>) to afford him the necessary facility to verify the books of account or other documents as he may require;</a:t>
            </a:r>
          </a:p>
          <a:p>
            <a:pPr algn="just" fontAlgn="base"/>
            <a:r>
              <a:rPr lang="en-US" dirty="0"/>
              <a:t>(ii) to furnish such information as he may require and render assistance for timely completion of the audit.</a:t>
            </a:r>
          </a:p>
          <a:p>
            <a:r>
              <a:rPr lang="en-US" dirty="0"/>
              <a:t>(6) On conclusion of audit, the proper officer shall, within thirty days, inform the registered person, whose records are audited, about the findings, his rights and obligations and the reasons for such findings</a:t>
            </a:r>
            <a:r>
              <a:rPr lang="en-US" dirty="0" smtClean="0"/>
              <a:t>.</a:t>
            </a:r>
          </a:p>
          <a:p>
            <a:pPr algn="just"/>
            <a:r>
              <a:rPr lang="en-US" b="1" dirty="0" smtClean="0">
                <a:solidFill>
                  <a:srgbClr val="FF0000"/>
                </a:solidFill>
              </a:rPr>
              <a:t>Rule 101 (4</a:t>
            </a:r>
            <a:r>
              <a:rPr lang="en-US" b="1" dirty="0">
                <a:solidFill>
                  <a:srgbClr val="FF0000"/>
                </a:solidFill>
              </a:rPr>
              <a:t>) </a:t>
            </a:r>
            <a:r>
              <a:rPr lang="en-US" dirty="0">
                <a:solidFill>
                  <a:srgbClr val="FF0000"/>
                </a:solidFill>
              </a:rPr>
              <a:t>The proper officer may inform the registered person of the discrepancies noticed, if any, as observed in the audit and the said person may file his reply and the proper officer shall </a:t>
            </a:r>
            <a:r>
              <a:rPr lang="en-US" dirty="0" err="1">
                <a:solidFill>
                  <a:srgbClr val="FF0000"/>
                </a:solidFill>
              </a:rPr>
              <a:t>finalise</a:t>
            </a:r>
            <a:r>
              <a:rPr lang="en-US" dirty="0">
                <a:solidFill>
                  <a:srgbClr val="FF0000"/>
                </a:solidFill>
              </a:rPr>
              <a:t> the findings of the audit after due consideration of the reply furnished</a:t>
            </a:r>
            <a:r>
              <a:rPr lang="en-US" dirty="0" smtClean="0">
                <a:solidFill>
                  <a:srgbClr val="FF0000"/>
                </a:solidFill>
              </a:rPr>
              <a:t>.</a:t>
            </a:r>
          </a:p>
          <a:p>
            <a:pPr algn="just"/>
            <a:r>
              <a:rPr lang="en-US" b="1" dirty="0" smtClean="0">
                <a:solidFill>
                  <a:srgbClr val="FF0000"/>
                </a:solidFill>
              </a:rPr>
              <a:t>Rule 101 (5</a:t>
            </a:r>
            <a:r>
              <a:rPr lang="en-US" b="1" dirty="0">
                <a:solidFill>
                  <a:srgbClr val="FF0000"/>
                </a:solidFill>
              </a:rPr>
              <a:t>) </a:t>
            </a:r>
            <a:r>
              <a:rPr lang="en-US" dirty="0">
                <a:solidFill>
                  <a:srgbClr val="FF0000"/>
                </a:solidFill>
              </a:rPr>
              <a:t>On conclusion of the audit, the proper officer shall inform the findings of audit to the registered person in accordance with the provisions of sub-section (6) of section 65 in </a:t>
            </a:r>
            <a:r>
              <a:rPr lang="en-US" b="1" dirty="0">
                <a:solidFill>
                  <a:srgbClr val="FF0000"/>
                </a:solidFill>
              </a:rPr>
              <a:t>FORM GST ADT-02</a:t>
            </a:r>
            <a:r>
              <a:rPr lang="en-US" dirty="0">
                <a:solidFill>
                  <a:srgbClr val="FF0000"/>
                </a:solidFill>
              </a:rPr>
              <a:t>.</a:t>
            </a:r>
          </a:p>
          <a:p>
            <a:r>
              <a:rPr lang="en-US" dirty="0" smtClean="0"/>
              <a:t>(</a:t>
            </a:r>
            <a:r>
              <a:rPr lang="en-US" dirty="0"/>
              <a:t>7) Where the audit conducted under sub-section (1) results in detection of tax not paid or short paid or erroneously refunded, or input tax credit wrongly availed or </a:t>
            </a:r>
            <a:r>
              <a:rPr lang="en-US" dirty="0" err="1"/>
              <a:t>utilised</a:t>
            </a:r>
            <a:r>
              <a:rPr lang="en-US" dirty="0"/>
              <a:t>, the proper officer may initiate action under section 73 or section 74.</a:t>
            </a:r>
          </a:p>
        </p:txBody>
      </p:sp>
    </p:spTree>
    <p:extLst>
      <p:ext uri="{BB962C8B-B14F-4D97-AF65-F5344CB8AC3E}">
        <p14:creationId xmlns:p14="http://schemas.microsoft.com/office/powerpoint/2010/main" val="32390719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1029</TotalTime>
  <Words>4398</Words>
  <Application>Microsoft Office PowerPoint</Application>
  <PresentationFormat>Custom</PresentationFormat>
  <Paragraphs>207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Integral</vt:lpstr>
      <vt:lpstr>LIVE CONTROVERSIES UNDER GST</vt:lpstr>
      <vt:lpstr>Topics </vt:lpstr>
      <vt:lpstr>ET – 09.01.2020 - GST Audit began </vt:lpstr>
      <vt:lpstr>Supreme Court – REGARDING AUDIT</vt:lpstr>
      <vt:lpstr>Audit – IN Act defined AND RULES Envisage </vt:lpstr>
      <vt:lpstr>Records to be made avaiable u/s 71</vt:lpstr>
      <vt:lpstr>Section 35(5) Audit by CA, CMA</vt:lpstr>
      <vt:lpstr>SECTION 65 - Audit by tax authorities</vt:lpstr>
      <vt:lpstr>SECTION 65 - Audit by tax authorities</vt:lpstr>
      <vt:lpstr>Interest: Section 50</vt:lpstr>
      <vt:lpstr>Interest: Section 50- High Court orders no coercive action </vt:lpstr>
      <vt:lpstr>Interest: Section 50-gst council observation</vt:lpstr>
      <vt:lpstr>Interest: Section 50-retrospective applicability of amendment through proviso</vt:lpstr>
      <vt:lpstr>General clauses act section 5</vt:lpstr>
      <vt:lpstr>Transition-Whether Rule 121 is valid or not</vt:lpstr>
      <vt:lpstr>Transition</vt:lpstr>
      <vt:lpstr>Transition-WHETHER TIME Period under 117(1A) contrary to the law</vt:lpstr>
      <vt:lpstr>transition</vt:lpstr>
      <vt:lpstr>Transition- Whether the show cause notice for tran credit can be issued under sec 73/74?</vt:lpstr>
      <vt:lpstr>TRANSITION-INPUT &amp; INPUT TAX</vt:lpstr>
      <vt:lpstr>Transition-CENVaT CREDIT VESTED RIGHT</vt:lpstr>
      <vt:lpstr>Transition </vt:lpstr>
      <vt:lpstr>Registration- WHAT IS THE MEANING OF FROM WHERE THE SUPPLIER MAKES A TAXABLE SUPPLY?</vt:lpstr>
      <vt:lpstr>REGISTRATION- WHETTHER SUPPLIER REGISTERED UNDER SEC. 22(1) is required to register under Sec. 24 ?</vt:lpstr>
      <vt:lpstr>Sections-WHETHER SELF ASSESSMENT IS A MYTH</vt:lpstr>
      <vt:lpstr>SECTIONS</vt:lpstr>
      <vt:lpstr>SECTIONS</vt:lpstr>
      <vt:lpstr>SECTIONS</vt:lpstr>
      <vt:lpstr>SECTIONS</vt:lpstr>
      <vt:lpstr>SECTIONS</vt:lpstr>
      <vt:lpstr>CONDITION FOR PROVISIOAL ATTACHMENT</vt:lpstr>
      <vt:lpstr>Guidelines issued by High Court</vt:lpstr>
      <vt:lpstr>Summons under gst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CONTROVERSIES UNDER GST</dc:title>
  <dc:creator>PC3</dc:creator>
  <cp:lastModifiedBy>admin</cp:lastModifiedBy>
  <cp:revision>34</cp:revision>
  <dcterms:created xsi:type="dcterms:W3CDTF">2019-12-10T11:24:04Z</dcterms:created>
  <dcterms:modified xsi:type="dcterms:W3CDTF">2020-01-09T12:37:55Z</dcterms:modified>
</cp:coreProperties>
</file>